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27"/>
  </p:notesMasterIdLst>
  <p:sldIdLst>
    <p:sldId id="256" r:id="rId2"/>
    <p:sldId id="258" r:id="rId3"/>
    <p:sldId id="260" r:id="rId4"/>
    <p:sldId id="262" r:id="rId5"/>
    <p:sldId id="261" r:id="rId6"/>
    <p:sldId id="310" r:id="rId7"/>
    <p:sldId id="264" r:id="rId8"/>
    <p:sldId id="283" r:id="rId9"/>
    <p:sldId id="270" r:id="rId10"/>
    <p:sldId id="277" r:id="rId11"/>
    <p:sldId id="316" r:id="rId12"/>
    <p:sldId id="317" r:id="rId13"/>
    <p:sldId id="318" r:id="rId14"/>
    <p:sldId id="275" r:id="rId15"/>
    <p:sldId id="309" r:id="rId16"/>
    <p:sldId id="313" r:id="rId17"/>
    <p:sldId id="269" r:id="rId18"/>
    <p:sldId id="320" r:id="rId19"/>
    <p:sldId id="321" r:id="rId20"/>
    <p:sldId id="322" r:id="rId21"/>
    <p:sldId id="319" r:id="rId22"/>
    <p:sldId id="276" r:id="rId23"/>
    <p:sldId id="314" r:id="rId24"/>
    <p:sldId id="285" r:id="rId25"/>
    <p:sldId id="259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1D0"/>
    <a:srgbClr val="CC6462"/>
    <a:srgbClr val="CC6461"/>
    <a:srgbClr val="FB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2166A4-725A-4025-BC16-4E42CF1BF205}">
  <a:tblStyle styleId="{FC2166A4-725A-4025-BC16-4E42CF1BF2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0"/>
  </p:normalViewPr>
  <p:slideViewPr>
    <p:cSldViewPr snapToGrid="0">
      <p:cViewPr>
        <p:scale>
          <a:sx n="100" d="100"/>
          <a:sy n="100" d="100"/>
        </p:scale>
        <p:origin x="516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634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487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951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99d3c12f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899d3c12f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cc76e922a75e16b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cc76e922a75e16b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685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89eefa4ca_0_20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89eefa4ca_0_20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363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89eefa4ca_0_2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89eefa4ca_0_2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89eefa4ca_0_2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89eefa4ca_0_2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596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89eefa4ca_0_2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89eefa4ca_0_2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30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83197c4018804dd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83197c4018804dd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89eefa4ca_0_2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89eefa4ca_0_2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901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99d3c12f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899d3c12f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111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99d3c12f5_0_3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99d3c12f5_0_3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99d3c12f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99d3c12f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18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cc76e922a75e16b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6cc76e922a75e16b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89eefa4c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89eefa4c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89eefa4c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89eefa4c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89eefa4c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89eefa4c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89eefa4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89eefa4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cc76e922a75e16b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cc76e922a75e16b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702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89eefa4ca_0_20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889eefa4ca_0_20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483197c4018804dd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483197c4018804dd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99d3c12f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99d3c12f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4">
    <p:bg>
      <p:bgPr>
        <a:solidFill>
          <a:schemeClr val="accent6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title"/>
          </p:nvPr>
        </p:nvSpPr>
        <p:spPr>
          <a:xfrm>
            <a:off x="638700" y="59738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5"/>
          <p:cNvGrpSpPr/>
          <p:nvPr/>
        </p:nvGrpSpPr>
        <p:grpSpPr>
          <a:xfrm flipH="1">
            <a:off x="8606426" y="111885"/>
            <a:ext cx="436701" cy="436652"/>
            <a:chOff x="189638" y="194212"/>
            <a:chExt cx="1170153" cy="1170022"/>
          </a:xfrm>
        </p:grpSpPr>
        <p:sp>
          <p:nvSpPr>
            <p:cNvPr id="138" name="Google Shape;138;p15"/>
            <p:cNvSpPr/>
            <p:nvPr/>
          </p:nvSpPr>
          <p:spPr>
            <a:xfrm rot="5400000">
              <a:off x="316088" y="320534"/>
              <a:ext cx="754800" cy="7548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rot="-5400000" flipH="1">
              <a:off x="189638" y="194212"/>
              <a:ext cx="754800" cy="75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 rot="-5400000" flipH="1">
              <a:off x="1147091" y="1151533"/>
              <a:ext cx="212700" cy="21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 rot="5400000">
            <a:off x="-134071" y="4640359"/>
            <a:ext cx="652248" cy="387258"/>
            <a:chOff x="7974883" y="3893922"/>
            <a:chExt cx="996864" cy="591866"/>
          </a:xfrm>
        </p:grpSpPr>
        <p:grpSp>
          <p:nvGrpSpPr>
            <p:cNvPr id="142" name="Google Shape;142;p15"/>
            <p:cNvGrpSpPr/>
            <p:nvPr/>
          </p:nvGrpSpPr>
          <p:grpSpPr>
            <a:xfrm>
              <a:off x="8096559" y="3915279"/>
              <a:ext cx="875188" cy="570509"/>
              <a:chOff x="7704383" y="3682191"/>
              <a:chExt cx="1063800" cy="599400"/>
            </a:xfrm>
          </p:grpSpPr>
          <p:cxnSp>
            <p:nvCxnSpPr>
              <p:cNvPr id="143" name="Google Shape;143;p15"/>
              <p:cNvCxnSpPr/>
              <p:nvPr/>
            </p:nvCxnSpPr>
            <p:spPr>
              <a:xfrm rot="5400000">
                <a:off x="7405016" y="3981891"/>
                <a:ext cx="599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15"/>
              <p:cNvCxnSpPr/>
              <p:nvPr/>
            </p:nvCxnSpPr>
            <p:spPr>
              <a:xfrm>
                <a:off x="8236283" y="3243318"/>
                <a:ext cx="0" cy="106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45" name="Google Shape;145;p15"/>
            <p:cNvSpPr/>
            <p:nvPr/>
          </p:nvSpPr>
          <p:spPr>
            <a:xfrm rot="10800000">
              <a:off x="7974883" y="3893922"/>
              <a:ext cx="242100" cy="22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accen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5958914" y="2982116"/>
            <a:ext cx="2189475" cy="1683950"/>
            <a:chOff x="5958914" y="2982116"/>
            <a:chExt cx="2189475" cy="1683950"/>
          </a:xfrm>
        </p:grpSpPr>
        <p:sp>
          <p:nvSpPr>
            <p:cNvPr id="162" name="Google Shape;162;p17"/>
            <p:cNvSpPr/>
            <p:nvPr/>
          </p:nvSpPr>
          <p:spPr>
            <a:xfrm>
              <a:off x="5958914" y="2982116"/>
              <a:ext cx="1982700" cy="1505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843889" y="4384366"/>
              <a:ext cx="304500" cy="281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7"/>
          <p:cNvSpPr/>
          <p:nvPr/>
        </p:nvSpPr>
        <p:spPr>
          <a:xfrm>
            <a:off x="1313450" y="809425"/>
            <a:ext cx="6477300" cy="3524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1739100" y="1292575"/>
            <a:ext cx="5665800" cy="21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3200"/>
              <a:buFont typeface="Montserrat"/>
              <a:buNone/>
              <a:defRPr sz="280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6461"/>
              </a:buClr>
              <a:buSzPts val="2800"/>
              <a:buNone/>
              <a:defRPr sz="2800">
                <a:solidFill>
                  <a:srgbClr val="CC646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title" idx="2"/>
          </p:nvPr>
        </p:nvSpPr>
        <p:spPr>
          <a:xfrm>
            <a:off x="2017250" y="3395400"/>
            <a:ext cx="5109600" cy="75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900">
                <a:solidFill>
                  <a:srgbClr val="666666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None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2">
    <p:bg>
      <p:bgPr>
        <a:solidFill>
          <a:schemeClr val="accent6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/>
          <p:nvPr/>
        </p:nvSpPr>
        <p:spPr>
          <a:xfrm rot="10800000">
            <a:off x="5432400" y="502550"/>
            <a:ext cx="3711600" cy="4644900"/>
          </a:xfrm>
          <a:prstGeom prst="rect">
            <a:avLst/>
          </a:prstGeom>
          <a:solidFill>
            <a:srgbClr val="CC6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5108278" y="168250"/>
            <a:ext cx="1731893" cy="1404475"/>
            <a:chOff x="5108278" y="168250"/>
            <a:chExt cx="1731893" cy="1404475"/>
          </a:xfrm>
        </p:grpSpPr>
        <p:sp>
          <p:nvSpPr>
            <p:cNvPr id="189" name="Google Shape;189;p19"/>
            <p:cNvSpPr/>
            <p:nvPr/>
          </p:nvSpPr>
          <p:spPr>
            <a:xfrm rot="10800000">
              <a:off x="5284671" y="3460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 rot="10800000">
              <a:off x="5108278" y="16825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9"/>
          <p:cNvSpPr txBox="1">
            <a:spLocks noGrp="1"/>
          </p:cNvSpPr>
          <p:nvPr>
            <p:ph type="ctrTitle"/>
          </p:nvPr>
        </p:nvSpPr>
        <p:spPr>
          <a:xfrm>
            <a:off x="714575" y="619725"/>
            <a:ext cx="4458300" cy="23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714600" y="2757925"/>
            <a:ext cx="4274700" cy="17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urier Prime"/>
              <a:buNone/>
              <a:defRPr sz="16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bg>
      <p:bgPr>
        <a:solidFill>
          <a:schemeClr val="accent6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616500" y="882150"/>
            <a:ext cx="3746700" cy="19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"/>
          </p:nvPr>
        </p:nvSpPr>
        <p:spPr>
          <a:xfrm>
            <a:off x="616500" y="2759100"/>
            <a:ext cx="32031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4553600" y="221350"/>
            <a:ext cx="4590300" cy="4356900"/>
          </a:xfrm>
          <a:prstGeom prst="rect">
            <a:avLst/>
          </a:prstGeom>
          <a:solidFill>
            <a:srgbClr val="CC6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20"/>
          <p:cNvGrpSpPr/>
          <p:nvPr/>
        </p:nvGrpSpPr>
        <p:grpSpPr>
          <a:xfrm>
            <a:off x="4287524" y="882150"/>
            <a:ext cx="4380186" cy="3955975"/>
            <a:chOff x="4287524" y="882150"/>
            <a:chExt cx="4380186" cy="3955975"/>
          </a:xfrm>
        </p:grpSpPr>
        <p:sp>
          <p:nvSpPr>
            <p:cNvPr id="198" name="Google Shape;198;p20"/>
            <p:cNvSpPr/>
            <p:nvPr/>
          </p:nvSpPr>
          <p:spPr>
            <a:xfrm>
              <a:off x="4780611" y="882150"/>
              <a:ext cx="3887100" cy="34473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4287524" y="4458325"/>
              <a:ext cx="379800" cy="379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 big numbers">
  <p:cSld name="CUSTOM_8">
    <p:bg>
      <p:bgPr>
        <a:solidFill>
          <a:schemeClr val="accent6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3"/>
          <p:cNvGrpSpPr/>
          <p:nvPr/>
        </p:nvGrpSpPr>
        <p:grpSpPr>
          <a:xfrm>
            <a:off x="384512" y="565461"/>
            <a:ext cx="1731893" cy="1404475"/>
            <a:chOff x="5108278" y="168250"/>
            <a:chExt cx="1731893" cy="1404475"/>
          </a:xfrm>
        </p:grpSpPr>
        <p:sp>
          <p:nvSpPr>
            <p:cNvPr id="241" name="Google Shape;241;p23"/>
            <p:cNvSpPr/>
            <p:nvPr/>
          </p:nvSpPr>
          <p:spPr>
            <a:xfrm rot="10800000">
              <a:off x="5284671" y="3460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10800000">
              <a:off x="5108278" y="16825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3"/>
          <p:cNvSpPr/>
          <p:nvPr/>
        </p:nvSpPr>
        <p:spPr>
          <a:xfrm>
            <a:off x="671550" y="848550"/>
            <a:ext cx="7800900" cy="3446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 hasCustomPrompt="1"/>
          </p:nvPr>
        </p:nvSpPr>
        <p:spPr>
          <a:xfrm>
            <a:off x="1536650" y="9853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1"/>
          </p:nvPr>
        </p:nvSpPr>
        <p:spPr>
          <a:xfrm>
            <a:off x="1549275" y="1596247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title" idx="2" hasCustomPrompt="1"/>
          </p:nvPr>
        </p:nvSpPr>
        <p:spPr>
          <a:xfrm>
            <a:off x="1536650" y="19759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3"/>
          </p:nvPr>
        </p:nvSpPr>
        <p:spPr>
          <a:xfrm>
            <a:off x="1549275" y="2586056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title" idx="4" hasCustomPrompt="1"/>
          </p:nvPr>
        </p:nvSpPr>
        <p:spPr>
          <a:xfrm>
            <a:off x="1536650" y="29665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5"/>
          </p:nvPr>
        </p:nvSpPr>
        <p:spPr>
          <a:xfrm>
            <a:off x="1549275" y="3579028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250" name="Google Shape;250;p23"/>
          <p:cNvGrpSpPr/>
          <p:nvPr/>
        </p:nvGrpSpPr>
        <p:grpSpPr>
          <a:xfrm rot="5400000">
            <a:off x="8001613" y="3838028"/>
            <a:ext cx="794999" cy="786876"/>
            <a:chOff x="7856295" y="4343359"/>
            <a:chExt cx="1034886" cy="1024311"/>
          </a:xfrm>
        </p:grpSpPr>
        <p:sp>
          <p:nvSpPr>
            <p:cNvPr id="251" name="Google Shape;251;p23"/>
            <p:cNvSpPr/>
            <p:nvPr/>
          </p:nvSpPr>
          <p:spPr>
            <a:xfrm>
              <a:off x="7856295" y="4574470"/>
              <a:ext cx="793200" cy="7932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-5400000">
              <a:off x="8507971" y="4476251"/>
              <a:ext cx="262500" cy="2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8793381" y="4343359"/>
              <a:ext cx="97800" cy="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column left">
  <p:cSld name="CUSTOM_10">
    <p:bg>
      <p:bgPr>
        <a:solidFill>
          <a:schemeClr val="accent6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46236" y="2003400"/>
            <a:ext cx="295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646236" y="2682900"/>
            <a:ext cx="27225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-11" y="4536339"/>
            <a:ext cx="616515" cy="607177"/>
            <a:chOff x="-11" y="4536339"/>
            <a:chExt cx="616515" cy="607177"/>
          </a:xfrm>
        </p:grpSpPr>
        <p:grpSp>
          <p:nvGrpSpPr>
            <p:cNvPr id="258" name="Google Shape;258;p24"/>
            <p:cNvGrpSpPr/>
            <p:nvPr/>
          </p:nvGrpSpPr>
          <p:grpSpPr>
            <a:xfrm>
              <a:off x="-11" y="4815663"/>
              <a:ext cx="322499" cy="327853"/>
              <a:chOff x="4711125" y="3429327"/>
              <a:chExt cx="379500" cy="385800"/>
            </a:xfrm>
          </p:grpSpPr>
          <p:cxnSp>
            <p:nvCxnSpPr>
              <p:cNvPr id="259" name="Google Shape;259;p24"/>
              <p:cNvCxnSpPr/>
              <p:nvPr/>
            </p:nvCxnSpPr>
            <p:spPr>
              <a:xfrm>
                <a:off x="4711125" y="3433750"/>
                <a:ext cx="37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24"/>
              <p:cNvCxnSpPr/>
              <p:nvPr/>
            </p:nvCxnSpPr>
            <p:spPr>
              <a:xfrm>
                <a:off x="5090625" y="3429327"/>
                <a:ext cx="0" cy="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24"/>
            <p:cNvGrpSpPr/>
            <p:nvPr/>
          </p:nvGrpSpPr>
          <p:grpSpPr>
            <a:xfrm>
              <a:off x="179860" y="4536339"/>
              <a:ext cx="436644" cy="450951"/>
              <a:chOff x="8517710" y="4278047"/>
              <a:chExt cx="436644" cy="450951"/>
            </a:xfrm>
          </p:grpSpPr>
          <p:sp>
            <p:nvSpPr>
              <p:cNvPr id="262" name="Google Shape;262;p24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4" name="Google Shape;264;p24"/>
          <p:cNvGrpSpPr/>
          <p:nvPr/>
        </p:nvGrpSpPr>
        <p:grpSpPr>
          <a:xfrm rot="10800000" flipH="1">
            <a:off x="8527814" y="220208"/>
            <a:ext cx="416398" cy="416399"/>
            <a:chOff x="260568" y="4482053"/>
            <a:chExt cx="416398" cy="416399"/>
          </a:xfrm>
        </p:grpSpPr>
        <p:sp>
          <p:nvSpPr>
            <p:cNvPr id="265" name="Google Shape;265;p24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4">
    <p:bg>
      <p:bgPr>
        <a:solidFill>
          <a:schemeClr val="accent6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/>
          <p:nvPr/>
        </p:nvSpPr>
        <p:spPr>
          <a:xfrm>
            <a:off x="5577450" y="234050"/>
            <a:ext cx="3551100" cy="464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28"/>
          <p:cNvGrpSpPr/>
          <p:nvPr/>
        </p:nvGrpSpPr>
        <p:grpSpPr>
          <a:xfrm>
            <a:off x="4836672" y="2044850"/>
            <a:ext cx="2694802" cy="2784600"/>
            <a:chOff x="4210647" y="2044850"/>
            <a:chExt cx="2694802" cy="2784600"/>
          </a:xfrm>
        </p:grpSpPr>
        <p:sp>
          <p:nvSpPr>
            <p:cNvPr id="312" name="Google Shape;312;p28"/>
            <p:cNvSpPr/>
            <p:nvPr/>
          </p:nvSpPr>
          <p:spPr>
            <a:xfrm flipH="1">
              <a:off x="4373150" y="2044850"/>
              <a:ext cx="2532300" cy="26130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 flipH="1">
              <a:off x="4210647" y="4572950"/>
              <a:ext cx="257100" cy="256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28"/>
          <p:cNvSpPr txBox="1">
            <a:spLocks noGrp="1"/>
          </p:cNvSpPr>
          <p:nvPr>
            <p:ph type="title"/>
          </p:nvPr>
        </p:nvSpPr>
        <p:spPr>
          <a:xfrm>
            <a:off x="616500" y="448926"/>
            <a:ext cx="3373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5" name="Google Shape;315;p28"/>
          <p:cNvSpPr txBox="1">
            <a:spLocks noGrp="1"/>
          </p:cNvSpPr>
          <p:nvPr>
            <p:ph type="subTitle" idx="1"/>
          </p:nvPr>
        </p:nvSpPr>
        <p:spPr>
          <a:xfrm>
            <a:off x="921300" y="1463700"/>
            <a:ext cx="35256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ubTitle" idx="2"/>
          </p:nvPr>
        </p:nvSpPr>
        <p:spPr>
          <a:xfrm>
            <a:off x="921300" y="2851075"/>
            <a:ext cx="3525600" cy="11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863953" y="0"/>
            <a:ext cx="1879741" cy="2699100"/>
            <a:chOff x="863953" y="0"/>
            <a:chExt cx="1879741" cy="2699100"/>
          </a:xfrm>
        </p:grpSpPr>
        <p:sp>
          <p:nvSpPr>
            <p:cNvPr id="32" name="Google Shape;32;p3"/>
            <p:cNvSpPr/>
            <p:nvPr/>
          </p:nvSpPr>
          <p:spPr>
            <a:xfrm>
              <a:off x="1011800" y="12946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63953" y="0"/>
              <a:ext cx="1555500" cy="23649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2488993" y="244440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900" y="2891250"/>
            <a:ext cx="5541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658303" y="1296354"/>
            <a:ext cx="19668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727225" y="3533650"/>
            <a:ext cx="391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5165509" y="2820975"/>
            <a:ext cx="2862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2"/>
          </p:nvPr>
        </p:nvSpPr>
        <p:spPr>
          <a:xfrm>
            <a:off x="5165499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3"/>
          </p:nvPr>
        </p:nvSpPr>
        <p:spPr>
          <a:xfrm>
            <a:off x="1124250" y="2820975"/>
            <a:ext cx="2868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1127128" y="25566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57" name="Google Shape;57;p5"/>
          <p:cNvGrpSpPr/>
          <p:nvPr/>
        </p:nvGrpSpPr>
        <p:grpSpPr>
          <a:xfrm rot="5400000">
            <a:off x="21565" y="4284732"/>
            <a:ext cx="841357" cy="897194"/>
            <a:chOff x="7861376" y="3788720"/>
            <a:chExt cx="1285889" cy="1371228"/>
          </a:xfrm>
        </p:grpSpPr>
        <p:grpSp>
          <p:nvGrpSpPr>
            <p:cNvPr id="58" name="Google Shape;58;p5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59" name="Google Shape;59;p5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5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1" name="Google Shape;61;p5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5"/>
          <p:cNvGrpSpPr/>
          <p:nvPr/>
        </p:nvGrpSpPr>
        <p:grpSpPr>
          <a:xfrm>
            <a:off x="8353825" y="4118157"/>
            <a:ext cx="602021" cy="608418"/>
            <a:chOff x="8353825" y="4118157"/>
            <a:chExt cx="602021" cy="608418"/>
          </a:xfrm>
        </p:grpSpPr>
        <p:sp>
          <p:nvSpPr>
            <p:cNvPr id="63" name="Google Shape;63;p5"/>
            <p:cNvSpPr/>
            <p:nvPr/>
          </p:nvSpPr>
          <p:spPr>
            <a:xfrm>
              <a:off x="8353825" y="427117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>
              <a:off x="8430023" y="4118157"/>
              <a:ext cx="525823" cy="532221"/>
              <a:chOff x="8430023" y="4118157"/>
              <a:chExt cx="525823" cy="532221"/>
            </a:xfrm>
          </p:grpSpPr>
          <p:sp>
            <p:nvSpPr>
              <p:cNvPr id="65" name="Google Shape;65;p5"/>
              <p:cNvSpPr/>
              <p:nvPr/>
            </p:nvSpPr>
            <p:spPr>
              <a:xfrm rot="10800000" flipH="1">
                <a:off x="8430023" y="4194978"/>
                <a:ext cx="455400" cy="455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8789646" y="4118157"/>
                <a:ext cx="166200" cy="153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517710" y="4517364"/>
            <a:ext cx="436644" cy="450951"/>
            <a:chOff x="8517710" y="4278047"/>
            <a:chExt cx="436644" cy="450951"/>
          </a:xfrm>
        </p:grpSpPr>
        <p:sp>
          <p:nvSpPr>
            <p:cNvPr id="71" name="Google Shape;71;p6"/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840054" y="4278047"/>
              <a:ext cx="114300" cy="10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6"/>
          <p:cNvGrpSpPr/>
          <p:nvPr/>
        </p:nvGrpSpPr>
        <p:grpSpPr>
          <a:xfrm rot="10800000">
            <a:off x="203339" y="180958"/>
            <a:ext cx="416398" cy="416399"/>
            <a:chOff x="260568" y="4482053"/>
            <a:chExt cx="416398" cy="416399"/>
          </a:xfrm>
        </p:grpSpPr>
        <p:sp>
          <p:nvSpPr>
            <p:cNvPr id="74" name="Google Shape;74;p6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6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4176834" y="3274224"/>
            <a:ext cx="1404475" cy="1731893"/>
            <a:chOff x="4176834" y="3274224"/>
            <a:chExt cx="1404475" cy="1731893"/>
          </a:xfrm>
        </p:grpSpPr>
        <p:sp>
          <p:nvSpPr>
            <p:cNvPr id="95" name="Google Shape;95;p9"/>
            <p:cNvSpPr/>
            <p:nvPr/>
          </p:nvSpPr>
          <p:spPr>
            <a:xfrm rot="5400000">
              <a:off x="4190209" y="3438624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5400000">
              <a:off x="4176834" y="4751418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621550" y="1036509"/>
            <a:ext cx="3333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621550" y="2454009"/>
            <a:ext cx="3333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ourier Prime"/>
              <a:buNone/>
              <a:defRPr sz="16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ourier Prime"/>
              <a:buNone/>
              <a:defRPr sz="21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4894500" y="679800"/>
            <a:ext cx="3674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●"/>
              <a:defRPr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○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■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●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○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■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●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429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ourier Prime"/>
              <a:buChar char="○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429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Font typeface="Courier Prime"/>
              <a:buChar char="■"/>
              <a:defRPr sz="1800">
                <a:solidFill>
                  <a:schemeClr val="lt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"/>
              <a:buNone/>
              <a:defRPr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5" r:id="rId13"/>
    <p:sldLayoutId id="2147483666" r:id="rId14"/>
    <p:sldLayoutId id="2147483669" r:id="rId15"/>
    <p:sldLayoutId id="2147483670" r:id="rId16"/>
    <p:sldLayoutId id="214748367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1103250" y="147007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Video Profil Batik Jetis Sidoarjo Menggunakan Teknik Rhytmic Montage</a:t>
            </a:r>
            <a:endParaRPr sz="2400"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Riski Alifia Putri – 4103181048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Dosen</a:t>
            </a:r>
            <a:r>
              <a:rPr lang="en-US" sz="1400" dirty="0"/>
              <a:t> </a:t>
            </a:r>
            <a:r>
              <a:rPr lang="en-US" sz="1400" dirty="0" err="1"/>
              <a:t>Pembimbing</a:t>
            </a:r>
            <a:r>
              <a:rPr lang="en-US" sz="1400" dirty="0"/>
              <a:t> : </a:t>
            </a:r>
            <a:r>
              <a:rPr lang="en-US" sz="1400" dirty="0" err="1"/>
              <a:t>Hestiasari</a:t>
            </a:r>
            <a:r>
              <a:rPr lang="en-US" sz="1400" dirty="0"/>
              <a:t> </a:t>
            </a:r>
            <a:r>
              <a:rPr lang="en-US" sz="1400" dirty="0" err="1"/>
              <a:t>Rante</a:t>
            </a:r>
            <a:r>
              <a:rPr lang="en-US" sz="1400" dirty="0"/>
              <a:t> &amp; </a:t>
            </a:r>
            <a:r>
              <a:rPr lang="en-US" sz="1400" dirty="0" err="1"/>
              <a:t>Sritusta</a:t>
            </a:r>
            <a:r>
              <a:rPr lang="en-US" sz="1400" dirty="0"/>
              <a:t> </a:t>
            </a:r>
            <a:r>
              <a:rPr lang="en-US" sz="1400" dirty="0" err="1"/>
              <a:t>Sukaridhoto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D2BBA-BF58-49B8-BC9F-C7DAB6FE0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74" y="712775"/>
            <a:ext cx="528452" cy="528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965D1-EF5A-4B4F-B382-7AC7EFB93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714375"/>
            <a:ext cx="1123950" cy="5268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4"/>
          <p:cNvSpPr txBox="1">
            <a:spLocks noGrp="1"/>
          </p:cNvSpPr>
          <p:nvPr>
            <p:ph type="title"/>
          </p:nvPr>
        </p:nvSpPr>
        <p:spPr>
          <a:xfrm>
            <a:off x="713228" y="2003400"/>
            <a:ext cx="295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Pengambilan</a:t>
            </a:r>
            <a:r>
              <a:rPr lang="en" dirty="0">
                <a:solidFill>
                  <a:schemeClr val="accent3"/>
                </a:solidFill>
              </a:rPr>
              <a:t> Footage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68" name="Google Shape;668;p54"/>
          <p:cNvSpPr txBox="1">
            <a:spLocks noGrp="1"/>
          </p:cNvSpPr>
          <p:nvPr>
            <p:ph type="subTitle" idx="1"/>
          </p:nvPr>
        </p:nvSpPr>
        <p:spPr>
          <a:xfrm>
            <a:off x="713228" y="2682900"/>
            <a:ext cx="27225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Keseluruhan</a:t>
            </a: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diambil</a:t>
            </a: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di Kampung Batik </a:t>
            </a: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Jetis</a:t>
            </a: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Sidoarjo</a:t>
            </a:r>
            <a:endParaRPr lang="en-US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669" name="Google Shape;669;p54"/>
          <p:cNvPicPr preferRelativeResize="0"/>
          <p:nvPr/>
        </p:nvPicPr>
        <p:blipFill>
          <a:blip r:embed="rId3"/>
          <a:srcRect l="4039" r="4039"/>
          <a:stretch/>
        </p:blipFill>
        <p:spPr>
          <a:xfrm>
            <a:off x="4238717" y="1567762"/>
            <a:ext cx="3625200" cy="221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54"/>
          <p:cNvGrpSpPr/>
          <p:nvPr/>
        </p:nvGrpSpPr>
        <p:grpSpPr>
          <a:xfrm>
            <a:off x="3626784" y="1387345"/>
            <a:ext cx="4870981" cy="2773453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4"/>
          <p:cNvSpPr txBox="1">
            <a:spLocks noGrp="1"/>
          </p:cNvSpPr>
          <p:nvPr>
            <p:ph type="title"/>
          </p:nvPr>
        </p:nvSpPr>
        <p:spPr>
          <a:xfrm>
            <a:off x="713228" y="2003400"/>
            <a:ext cx="295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Recording</a:t>
            </a:r>
            <a:r>
              <a:rPr lang="en" dirty="0">
                <a:solidFill>
                  <a:schemeClr val="accent3"/>
                </a:solidFill>
              </a:rPr>
              <a:t> Voice Over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68" name="Google Shape;668;p54"/>
          <p:cNvSpPr txBox="1">
            <a:spLocks noGrp="1"/>
          </p:cNvSpPr>
          <p:nvPr>
            <p:ph type="subTitle" idx="1"/>
          </p:nvPr>
        </p:nvSpPr>
        <p:spPr>
          <a:xfrm>
            <a:off x="713228" y="2682900"/>
            <a:ext cx="27225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Berdasar</a:t>
            </a: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narasi</a:t>
            </a: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menggunakan</a:t>
            </a: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device </a:t>
            </a: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iphone</a:t>
            </a: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6 dan </a:t>
            </a: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diolah</a:t>
            </a: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menggunakan</a:t>
            </a: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studio one</a:t>
            </a:r>
          </a:p>
        </p:txBody>
      </p:sp>
      <p:pic>
        <p:nvPicPr>
          <p:cNvPr id="669" name="Google Shape;669;p54"/>
          <p:cNvPicPr preferRelativeResize="0"/>
          <p:nvPr/>
        </p:nvPicPr>
        <p:blipFill>
          <a:blip r:embed="rId3"/>
          <a:srcRect l="4039" r="4039"/>
          <a:stretch/>
        </p:blipFill>
        <p:spPr>
          <a:xfrm>
            <a:off x="4238717" y="1567762"/>
            <a:ext cx="3625200" cy="221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54"/>
          <p:cNvGrpSpPr/>
          <p:nvPr/>
        </p:nvGrpSpPr>
        <p:grpSpPr>
          <a:xfrm>
            <a:off x="3626784" y="1387345"/>
            <a:ext cx="4870981" cy="2773453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95613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4"/>
          <p:cNvSpPr txBox="1">
            <a:spLocks noGrp="1"/>
          </p:cNvSpPr>
          <p:nvPr>
            <p:ph type="title"/>
          </p:nvPr>
        </p:nvSpPr>
        <p:spPr>
          <a:xfrm>
            <a:off x="713228" y="2003400"/>
            <a:ext cx="295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Editing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68" name="Google Shape;668;p54"/>
          <p:cNvSpPr txBox="1">
            <a:spLocks noGrp="1"/>
          </p:cNvSpPr>
          <p:nvPr>
            <p:ph type="subTitle" idx="1"/>
          </p:nvPr>
        </p:nvSpPr>
        <p:spPr>
          <a:xfrm>
            <a:off x="713228" y="2682900"/>
            <a:ext cx="27225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Cutting, transition, color editing</a:t>
            </a:r>
            <a:endParaRPr lang="en-US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669" name="Google Shape;669;p54"/>
          <p:cNvPicPr preferRelativeResize="0"/>
          <p:nvPr/>
        </p:nvPicPr>
        <p:blipFill>
          <a:blip r:embed="rId3"/>
          <a:srcRect l="4039" r="4039"/>
          <a:stretch/>
        </p:blipFill>
        <p:spPr>
          <a:xfrm>
            <a:off x="4238717" y="1567762"/>
            <a:ext cx="3625200" cy="221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54"/>
          <p:cNvGrpSpPr/>
          <p:nvPr/>
        </p:nvGrpSpPr>
        <p:grpSpPr>
          <a:xfrm>
            <a:off x="3626784" y="1387345"/>
            <a:ext cx="4870981" cy="2773453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1628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4"/>
          <p:cNvSpPr txBox="1">
            <a:spLocks noGrp="1"/>
          </p:cNvSpPr>
          <p:nvPr>
            <p:ph type="title"/>
          </p:nvPr>
        </p:nvSpPr>
        <p:spPr>
          <a:xfrm>
            <a:off x="713228" y="2003400"/>
            <a:ext cx="295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Rendering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68" name="Google Shape;668;p54"/>
          <p:cNvSpPr txBox="1">
            <a:spLocks noGrp="1"/>
          </p:cNvSpPr>
          <p:nvPr>
            <p:ph type="subTitle" idx="1"/>
          </p:nvPr>
        </p:nvSpPr>
        <p:spPr>
          <a:xfrm>
            <a:off x="713228" y="2682900"/>
            <a:ext cx="27225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Format H.264 1280x720 30fps</a:t>
            </a:r>
          </a:p>
        </p:txBody>
      </p:sp>
      <p:pic>
        <p:nvPicPr>
          <p:cNvPr id="669" name="Google Shape;669;p54"/>
          <p:cNvPicPr preferRelativeResize="0"/>
          <p:nvPr/>
        </p:nvPicPr>
        <p:blipFill>
          <a:blip r:embed="rId3"/>
          <a:srcRect l="4039" r="4039"/>
          <a:stretch/>
        </p:blipFill>
        <p:spPr>
          <a:xfrm>
            <a:off x="4238717" y="1567762"/>
            <a:ext cx="3625200" cy="221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54"/>
          <p:cNvGrpSpPr/>
          <p:nvPr/>
        </p:nvGrpSpPr>
        <p:grpSpPr>
          <a:xfrm>
            <a:off x="3626784" y="1387345"/>
            <a:ext cx="4870981" cy="2773453"/>
            <a:chOff x="3197575" y="1214125"/>
            <a:chExt cx="5670525" cy="3228699"/>
          </a:xfrm>
        </p:grpSpPr>
        <p:sp>
          <p:nvSpPr>
            <p:cNvPr id="671" name="Google Shape;671;p54"/>
            <p:cNvSpPr/>
            <p:nvPr/>
          </p:nvSpPr>
          <p:spPr>
            <a:xfrm>
              <a:off x="3737632" y="1214125"/>
              <a:ext cx="4533725" cy="2958638"/>
            </a:xfrm>
            <a:custGeom>
              <a:avLst/>
              <a:gdLst/>
              <a:ahLst/>
              <a:cxnLst/>
              <a:rect l="l" t="t" r="r" b="b"/>
              <a:pathLst>
                <a:path w="51814" h="33813" fill="none" extrusionOk="0">
                  <a:moveTo>
                    <a:pt x="50785" y="1"/>
                  </a:moveTo>
                  <a:lnTo>
                    <a:pt x="1410" y="1"/>
                  </a:lnTo>
                  <a:cubicBezTo>
                    <a:pt x="772" y="1"/>
                    <a:pt x="0" y="382"/>
                    <a:pt x="0" y="1153"/>
                  </a:cubicBezTo>
                  <a:lnTo>
                    <a:pt x="0" y="33813"/>
                  </a:lnTo>
                  <a:lnTo>
                    <a:pt x="51814" y="33813"/>
                  </a:lnTo>
                  <a:lnTo>
                    <a:pt x="51814" y="1153"/>
                  </a:lnTo>
                  <a:cubicBezTo>
                    <a:pt x="51814" y="382"/>
                    <a:pt x="51433" y="1"/>
                    <a:pt x="50785" y="1"/>
                  </a:cubicBezTo>
                  <a:close/>
                  <a:moveTo>
                    <a:pt x="50147" y="31755"/>
                  </a:moveTo>
                  <a:lnTo>
                    <a:pt x="2058" y="31755"/>
                  </a:lnTo>
                  <a:lnTo>
                    <a:pt x="2058" y="2439"/>
                  </a:lnTo>
                  <a:lnTo>
                    <a:pt x="50147" y="2439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197575" y="4172712"/>
              <a:ext cx="5670525" cy="270113"/>
            </a:xfrm>
            <a:custGeom>
              <a:avLst/>
              <a:gdLst/>
              <a:ahLst/>
              <a:cxnLst/>
              <a:rect l="l" t="t" r="r" b="b"/>
              <a:pathLst>
                <a:path w="64806" h="3087" fill="none" extrusionOk="0">
                  <a:moveTo>
                    <a:pt x="64672" y="1934"/>
                  </a:moveTo>
                  <a:lnTo>
                    <a:pt x="64672" y="391"/>
                  </a:lnTo>
                  <a:cubicBezTo>
                    <a:pt x="64672" y="134"/>
                    <a:pt x="64548" y="1"/>
                    <a:pt x="64158" y="1"/>
                  </a:cubicBezTo>
                  <a:lnTo>
                    <a:pt x="772" y="1"/>
                  </a:lnTo>
                  <a:cubicBezTo>
                    <a:pt x="381" y="1"/>
                    <a:pt x="0" y="134"/>
                    <a:pt x="0" y="391"/>
                  </a:cubicBezTo>
                  <a:lnTo>
                    <a:pt x="0" y="1934"/>
                  </a:lnTo>
                  <a:lnTo>
                    <a:pt x="124" y="1934"/>
                  </a:lnTo>
                  <a:cubicBezTo>
                    <a:pt x="124" y="1934"/>
                    <a:pt x="1667" y="3087"/>
                    <a:pt x="2572" y="3087"/>
                  </a:cubicBezTo>
                  <a:lnTo>
                    <a:pt x="62234" y="3087"/>
                  </a:lnTo>
                  <a:cubicBezTo>
                    <a:pt x="63263" y="3087"/>
                    <a:pt x="64806" y="1934"/>
                    <a:pt x="64806" y="193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4D4D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5458604" y="4172712"/>
              <a:ext cx="1147650" cy="90125"/>
            </a:xfrm>
            <a:custGeom>
              <a:avLst/>
              <a:gdLst/>
              <a:ahLst/>
              <a:cxnLst/>
              <a:rect l="l" t="t" r="r" b="b"/>
              <a:pathLst>
                <a:path w="13116" h="1030" extrusionOk="0">
                  <a:moveTo>
                    <a:pt x="0" y="1"/>
                  </a:moveTo>
                  <a:cubicBezTo>
                    <a:pt x="0" y="1"/>
                    <a:pt x="0" y="1029"/>
                    <a:pt x="905" y="1029"/>
                  </a:cubicBezTo>
                  <a:lnTo>
                    <a:pt x="12221" y="1029"/>
                  </a:lnTo>
                  <a:cubicBezTo>
                    <a:pt x="13116" y="1029"/>
                    <a:pt x="13116" y="1"/>
                    <a:pt x="1311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6030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"/>
          <p:cNvSpPr txBox="1">
            <a:spLocks noGrp="1"/>
          </p:cNvSpPr>
          <p:nvPr>
            <p:ph type="title" idx="2"/>
          </p:nvPr>
        </p:nvSpPr>
        <p:spPr>
          <a:xfrm>
            <a:off x="1536600" y="2188950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/>
                </a:solidFill>
              </a:rPr>
              <a:t>Hasil &amp; Analisa </a:t>
            </a:r>
            <a:endParaRPr sz="5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1"/>
          <p:cNvSpPr txBox="1">
            <a:spLocks noGrp="1"/>
          </p:cNvSpPr>
          <p:nvPr>
            <p:ph type="title"/>
          </p:nvPr>
        </p:nvSpPr>
        <p:spPr>
          <a:xfrm>
            <a:off x="638700" y="318977"/>
            <a:ext cx="7866600" cy="8510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Responden </a:t>
            </a:r>
            <a:r>
              <a:rPr lang="en" dirty="0">
                <a:solidFill>
                  <a:schemeClr val="tx1"/>
                </a:solidFill>
              </a:rPr>
              <a:t>Pengujian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778" name="Google Shape;778;p61"/>
          <p:cNvGrpSpPr/>
          <p:nvPr/>
        </p:nvGrpSpPr>
        <p:grpSpPr>
          <a:xfrm>
            <a:off x="1834200" y="2184411"/>
            <a:ext cx="670800" cy="670800"/>
            <a:chOff x="1834200" y="2336811"/>
            <a:chExt cx="670800" cy="670800"/>
          </a:xfrm>
        </p:grpSpPr>
        <p:sp>
          <p:nvSpPr>
            <p:cNvPr id="779" name="Google Shape;779;p61"/>
            <p:cNvSpPr/>
            <p:nvPr/>
          </p:nvSpPr>
          <p:spPr>
            <a:xfrm>
              <a:off x="1910400" y="2413011"/>
              <a:ext cx="594600" cy="5946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1834200" y="2336811"/>
              <a:ext cx="594600" cy="59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1" name="Google Shape;781;p61"/>
          <p:cNvCxnSpPr>
            <a:cxnSpLocks/>
            <a:stCxn id="779" idx="3"/>
          </p:cNvCxnSpPr>
          <p:nvPr/>
        </p:nvCxnSpPr>
        <p:spPr>
          <a:xfrm>
            <a:off x="2505000" y="2557911"/>
            <a:ext cx="2369100" cy="60916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5" name="Google Shape;785;p61"/>
          <p:cNvCxnSpPr>
            <a:cxnSpLocks/>
            <a:stCxn id="786" idx="1"/>
          </p:cNvCxnSpPr>
          <p:nvPr/>
        </p:nvCxnSpPr>
        <p:spPr>
          <a:xfrm rot="10800000" flipV="1">
            <a:off x="4874100" y="2560949"/>
            <a:ext cx="1841100" cy="60612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7" name="Google Shape;787;p61"/>
          <p:cNvGrpSpPr/>
          <p:nvPr/>
        </p:nvGrpSpPr>
        <p:grpSpPr>
          <a:xfrm>
            <a:off x="6715200" y="2263650"/>
            <a:ext cx="670800" cy="670800"/>
            <a:chOff x="6715200" y="2416050"/>
            <a:chExt cx="670800" cy="670800"/>
          </a:xfrm>
        </p:grpSpPr>
        <p:sp>
          <p:nvSpPr>
            <p:cNvPr id="788" name="Google Shape;788;p61"/>
            <p:cNvSpPr/>
            <p:nvPr/>
          </p:nvSpPr>
          <p:spPr>
            <a:xfrm>
              <a:off x="6791400" y="2492250"/>
              <a:ext cx="594600" cy="5946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6715200" y="2416050"/>
              <a:ext cx="594600" cy="59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61"/>
          <p:cNvSpPr txBox="1">
            <a:spLocks noGrp="1"/>
          </p:cNvSpPr>
          <p:nvPr>
            <p:ph type="subTitle" idx="4294967295"/>
          </p:nvPr>
        </p:nvSpPr>
        <p:spPr>
          <a:xfrm>
            <a:off x="1134300" y="2929343"/>
            <a:ext cx="20706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Audiens</a:t>
            </a:r>
            <a:endParaRPr sz="1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61"/>
          <p:cNvSpPr txBox="1">
            <a:spLocks noGrp="1"/>
          </p:cNvSpPr>
          <p:nvPr>
            <p:ph type="subTitle" idx="4294967295"/>
          </p:nvPr>
        </p:nvSpPr>
        <p:spPr>
          <a:xfrm>
            <a:off x="6015300" y="2929343"/>
            <a:ext cx="20706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Review Ahli</a:t>
            </a:r>
            <a:endParaRPr sz="1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61"/>
          <p:cNvSpPr txBox="1">
            <a:spLocks noGrp="1"/>
          </p:cNvSpPr>
          <p:nvPr>
            <p:ph type="subTitle" idx="4294967295"/>
          </p:nvPr>
        </p:nvSpPr>
        <p:spPr>
          <a:xfrm>
            <a:off x="1834200" y="2184250"/>
            <a:ext cx="5994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30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61"/>
          <p:cNvSpPr txBox="1">
            <a:spLocks noGrp="1"/>
          </p:cNvSpPr>
          <p:nvPr>
            <p:ph type="subTitle" idx="4294967295"/>
          </p:nvPr>
        </p:nvSpPr>
        <p:spPr>
          <a:xfrm>
            <a:off x="6715000" y="2273250"/>
            <a:ext cx="5994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3000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652;p53">
            <a:extLst>
              <a:ext uri="{FF2B5EF4-FFF2-40B4-BE49-F238E27FC236}">
                <a16:creationId xmlns:a16="http://schemas.microsoft.com/office/drawing/2014/main" id="{41D56332-995C-4064-BA5E-53269CA390B0}"/>
              </a:ext>
            </a:extLst>
          </p:cNvPr>
          <p:cNvSpPr txBox="1">
            <a:spLocks/>
          </p:cNvSpPr>
          <p:nvPr/>
        </p:nvSpPr>
        <p:spPr>
          <a:xfrm>
            <a:off x="510750" y="3315172"/>
            <a:ext cx="3393900" cy="704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>
                <a:solidFill>
                  <a:schemeClr val="dk2"/>
                </a:solidFill>
              </a:rPr>
              <a:t>Pemberian</a:t>
            </a:r>
            <a:r>
              <a:rPr lang="en-US" sz="1200" dirty="0">
                <a:solidFill>
                  <a:schemeClr val="dk2"/>
                </a:solidFill>
              </a:rPr>
              <a:t> </a:t>
            </a:r>
            <a:r>
              <a:rPr lang="en-US" sz="1200" dirty="0" err="1">
                <a:solidFill>
                  <a:schemeClr val="dk2"/>
                </a:solidFill>
              </a:rPr>
              <a:t>Kuesioner</a:t>
            </a:r>
            <a:r>
              <a:rPr lang="en-US" sz="1200" dirty="0">
                <a:solidFill>
                  <a:schemeClr val="dk2"/>
                </a:solidFill>
              </a:rPr>
              <a:t> </a:t>
            </a:r>
            <a:endParaRPr lang="en-US" sz="1200" dirty="0"/>
          </a:p>
        </p:txBody>
      </p:sp>
      <p:sp>
        <p:nvSpPr>
          <p:cNvPr id="25" name="Google Shape;652;p53">
            <a:extLst>
              <a:ext uri="{FF2B5EF4-FFF2-40B4-BE49-F238E27FC236}">
                <a16:creationId xmlns:a16="http://schemas.microsoft.com/office/drawing/2014/main" id="{019B6231-DEF4-4559-BB00-4F7946B3F8E1}"/>
              </a:ext>
            </a:extLst>
          </p:cNvPr>
          <p:cNvSpPr txBox="1">
            <a:spLocks/>
          </p:cNvSpPr>
          <p:nvPr/>
        </p:nvSpPr>
        <p:spPr>
          <a:xfrm>
            <a:off x="5391750" y="3320230"/>
            <a:ext cx="33939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chemeClr val="dk2"/>
                </a:solidFill>
              </a:rPr>
              <a:t> </a:t>
            </a:r>
            <a:endParaRPr lang="en-US" sz="1200" dirty="0"/>
          </a:p>
        </p:txBody>
      </p:sp>
      <p:sp>
        <p:nvSpPr>
          <p:cNvPr id="26" name="Google Shape;652;p53">
            <a:extLst>
              <a:ext uri="{FF2B5EF4-FFF2-40B4-BE49-F238E27FC236}">
                <a16:creationId xmlns:a16="http://schemas.microsoft.com/office/drawing/2014/main" id="{B70F6D79-A23D-463A-A92E-E7A4FFD1E4B7}"/>
              </a:ext>
            </a:extLst>
          </p:cNvPr>
          <p:cNvSpPr txBox="1">
            <a:spLocks/>
          </p:cNvSpPr>
          <p:nvPr/>
        </p:nvSpPr>
        <p:spPr>
          <a:xfrm>
            <a:off x="5353650" y="3311832"/>
            <a:ext cx="3393900" cy="704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 err="1">
                <a:solidFill>
                  <a:schemeClr val="dk2"/>
                </a:solidFill>
              </a:rPr>
              <a:t>Wawancara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955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>
            <a:spLocks noGrp="1"/>
          </p:cNvSpPr>
          <p:nvPr>
            <p:ph type="title"/>
          </p:nvPr>
        </p:nvSpPr>
        <p:spPr>
          <a:xfrm>
            <a:off x="616500" y="882150"/>
            <a:ext cx="3746700" cy="7765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Audiens</a:t>
            </a:r>
            <a:endParaRPr dirty="0"/>
          </a:p>
        </p:txBody>
      </p:sp>
      <p:sp>
        <p:nvSpPr>
          <p:cNvPr id="408" name="Google Shape;408;p41"/>
          <p:cNvSpPr txBox="1">
            <a:spLocks noGrp="1"/>
          </p:cNvSpPr>
          <p:nvPr>
            <p:ph type="subTitle" idx="1"/>
          </p:nvPr>
        </p:nvSpPr>
        <p:spPr>
          <a:xfrm>
            <a:off x="616500" y="1908495"/>
            <a:ext cx="3203100" cy="1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audiens</a:t>
            </a:r>
            <a:r>
              <a:rPr lang="en-US" dirty="0"/>
              <a:t> dan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kuesioner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google form. </a:t>
            </a:r>
            <a:r>
              <a:rPr lang="en-US" dirty="0" err="1"/>
              <a:t>Responden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38 orang.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54C194-1BE5-4FE3-8D5C-DD9F73026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14" t="34515" r="35698" b="24535"/>
          <a:stretch/>
        </p:blipFill>
        <p:spPr>
          <a:xfrm>
            <a:off x="4780802" y="669497"/>
            <a:ext cx="4097384" cy="36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86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/>
          <p:nvPr/>
        </p:nvSpPr>
        <p:spPr>
          <a:xfrm>
            <a:off x="6404553" y="1963450"/>
            <a:ext cx="1409400" cy="14094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3934778" y="1963450"/>
            <a:ext cx="1409400" cy="14094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6"/>
          <p:cNvSpPr/>
          <p:nvPr/>
        </p:nvSpPr>
        <p:spPr>
          <a:xfrm>
            <a:off x="3867288" y="1917466"/>
            <a:ext cx="1409400" cy="1409400"/>
          </a:xfrm>
          <a:prstGeom prst="ellipse">
            <a:avLst/>
          </a:prstGeom>
          <a:solidFill>
            <a:srgbClr val="ECE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6343513" y="1917466"/>
            <a:ext cx="1409400" cy="1409400"/>
          </a:xfrm>
          <a:prstGeom prst="ellipse">
            <a:avLst/>
          </a:prstGeom>
          <a:solidFill>
            <a:srgbClr val="ECE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6"/>
          <p:cNvSpPr txBox="1"/>
          <p:nvPr/>
        </p:nvSpPr>
        <p:spPr>
          <a:xfrm>
            <a:off x="1340520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 1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46"/>
          <p:cNvSpPr txBox="1"/>
          <p:nvPr/>
        </p:nvSpPr>
        <p:spPr>
          <a:xfrm>
            <a:off x="3816745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No.2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6292970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No.3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935665" y="3509006"/>
            <a:ext cx="2200940" cy="10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responden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sudah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pernah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mendengar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atau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mengetahui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mengenai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Kampung Batik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Jetis</a:t>
            </a:r>
            <a:endParaRPr sz="1200" dirty="0">
              <a:solidFill>
                <a:srgbClr val="595959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3672450" y="3509007"/>
            <a:ext cx="1799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anda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sudah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pernah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mengunjungi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Kampung Batik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Jetis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Sidoarjo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? </a:t>
            </a:r>
            <a:endParaRPr sz="1200" dirty="0">
              <a:solidFill>
                <a:srgbClr val="595959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6148675" y="3509007"/>
            <a:ext cx="1799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anda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sudah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pernah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membeli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produk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dari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Batik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Jetis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Sidoarjo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? </a:t>
            </a:r>
            <a:endParaRPr sz="1200" dirty="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3873759" y="1916369"/>
            <a:ext cx="1552500" cy="1552500"/>
          </a:xfrm>
          <a:prstGeom prst="pie">
            <a:avLst>
              <a:gd name="adj1" fmla="val 11796599"/>
              <a:gd name="adj2" fmla="val 1620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46"/>
          <p:cNvGrpSpPr/>
          <p:nvPr/>
        </p:nvGrpSpPr>
        <p:grpSpPr>
          <a:xfrm>
            <a:off x="1319513" y="1845916"/>
            <a:ext cx="1613593" cy="1622953"/>
            <a:chOff x="1624313" y="2226916"/>
            <a:chExt cx="1613593" cy="1622953"/>
          </a:xfrm>
        </p:grpSpPr>
        <p:sp>
          <p:nvSpPr>
            <p:cNvPr id="466" name="Google Shape;466;p46"/>
            <p:cNvSpPr/>
            <p:nvPr/>
          </p:nvSpPr>
          <p:spPr>
            <a:xfrm>
              <a:off x="1746425" y="2344450"/>
              <a:ext cx="1409400" cy="1409400"/>
            </a:xfrm>
            <a:prstGeom prst="ellipse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695863" y="2298466"/>
              <a:ext cx="1409400" cy="1409400"/>
            </a:xfrm>
            <a:prstGeom prst="ellipse">
              <a:avLst/>
            </a:prstGeom>
            <a:solidFill>
              <a:srgbClr val="ECE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685406" y="2297369"/>
              <a:ext cx="1552500" cy="1552500"/>
            </a:xfrm>
            <a:prstGeom prst="pie">
              <a:avLst>
                <a:gd name="adj1" fmla="val 8170384"/>
                <a:gd name="adj2" fmla="val 1620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624313" y="2226916"/>
              <a:ext cx="1552500" cy="1552500"/>
            </a:xfrm>
            <a:prstGeom prst="pie">
              <a:avLst>
                <a:gd name="adj1" fmla="val 8231638"/>
                <a:gd name="adj2" fmla="val 16200000"/>
              </a:avLst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0" name="Google Shape;470;p46"/>
          <p:cNvSpPr/>
          <p:nvPr/>
        </p:nvSpPr>
        <p:spPr>
          <a:xfrm>
            <a:off x="6343534" y="1916369"/>
            <a:ext cx="1552500" cy="1552500"/>
          </a:xfrm>
          <a:prstGeom prst="pie">
            <a:avLst>
              <a:gd name="adj1" fmla="val 12872076"/>
              <a:gd name="adj2" fmla="val 1620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/>
          <p:nvPr/>
        </p:nvSpPr>
        <p:spPr>
          <a:xfrm>
            <a:off x="3795738" y="1845916"/>
            <a:ext cx="1552500" cy="1552500"/>
          </a:xfrm>
          <a:prstGeom prst="pie">
            <a:avLst>
              <a:gd name="adj1" fmla="val 11833240"/>
              <a:gd name="adj2" fmla="val 16200000"/>
            </a:avLst>
          </a:prstGeom>
          <a:solidFill>
            <a:srgbClr val="CC6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6"/>
          <p:cNvSpPr/>
          <p:nvPr/>
        </p:nvSpPr>
        <p:spPr>
          <a:xfrm rot="21424081">
            <a:off x="6304845" y="1807226"/>
            <a:ext cx="1552500" cy="1552500"/>
          </a:xfrm>
          <a:prstGeom prst="pie">
            <a:avLst>
              <a:gd name="adj1" fmla="val 13253817"/>
              <a:gd name="adj2" fmla="val 16200000"/>
            </a:avLst>
          </a:prstGeom>
          <a:solidFill>
            <a:srgbClr val="CC6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/>
          <p:nvPr/>
        </p:nvSpPr>
        <p:spPr>
          <a:xfrm>
            <a:off x="687114" y="1866567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36,8%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3279731" y="1856055"/>
            <a:ext cx="86290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18,4%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5623884" y="1866567"/>
            <a:ext cx="81336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13,2%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476" name="Google Shape;476;p46"/>
          <p:cNvCxnSpPr/>
          <p:nvPr/>
        </p:nvCxnSpPr>
        <p:spPr>
          <a:xfrm>
            <a:off x="1115820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7" name="Google Shape;477;p46"/>
          <p:cNvCxnSpPr/>
          <p:nvPr/>
        </p:nvCxnSpPr>
        <p:spPr>
          <a:xfrm>
            <a:off x="3607003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8" name="Google Shape;478;p46"/>
          <p:cNvCxnSpPr/>
          <p:nvPr/>
        </p:nvCxnSpPr>
        <p:spPr>
          <a:xfrm>
            <a:off x="6074338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9" name="Google Shape;479;p4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Hasil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Pengujian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Google Shape;473;p46">
            <a:extLst>
              <a:ext uri="{FF2B5EF4-FFF2-40B4-BE49-F238E27FC236}">
                <a16:creationId xmlns:a16="http://schemas.microsoft.com/office/drawing/2014/main" id="{85904118-1837-470F-B5F4-58AC7E6DAE20}"/>
              </a:ext>
            </a:extLst>
          </p:cNvPr>
          <p:cNvSpPr txBox="1"/>
          <p:nvPr/>
        </p:nvSpPr>
        <p:spPr>
          <a:xfrm>
            <a:off x="2055934" y="2478250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63,2%</a:t>
            </a:r>
            <a:endParaRPr sz="12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29" name="Google Shape;473;p46">
            <a:extLst>
              <a:ext uri="{FF2B5EF4-FFF2-40B4-BE49-F238E27FC236}">
                <a16:creationId xmlns:a16="http://schemas.microsoft.com/office/drawing/2014/main" id="{5E50CAC2-F3ED-407C-80E2-007290CC49AD}"/>
              </a:ext>
            </a:extLst>
          </p:cNvPr>
          <p:cNvSpPr txBox="1"/>
          <p:nvPr/>
        </p:nvSpPr>
        <p:spPr>
          <a:xfrm>
            <a:off x="4579612" y="2477884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81,6%</a:t>
            </a:r>
            <a:endParaRPr sz="12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0" name="Google Shape;473;p46">
            <a:extLst>
              <a:ext uri="{FF2B5EF4-FFF2-40B4-BE49-F238E27FC236}">
                <a16:creationId xmlns:a16="http://schemas.microsoft.com/office/drawing/2014/main" id="{5561BF92-3194-4F80-987B-970B912351ED}"/>
              </a:ext>
            </a:extLst>
          </p:cNvPr>
          <p:cNvSpPr txBox="1"/>
          <p:nvPr/>
        </p:nvSpPr>
        <p:spPr>
          <a:xfrm>
            <a:off x="7079886" y="2473808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86,8%</a:t>
            </a:r>
            <a:endParaRPr sz="12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D946FF-680F-42C5-830A-41866E6AAD66}"/>
              </a:ext>
            </a:extLst>
          </p:cNvPr>
          <p:cNvGrpSpPr/>
          <p:nvPr/>
        </p:nvGrpSpPr>
        <p:grpSpPr>
          <a:xfrm>
            <a:off x="7439025" y="124092"/>
            <a:ext cx="1042943" cy="615105"/>
            <a:chOff x="7439025" y="124092"/>
            <a:chExt cx="1042943" cy="6151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E89FF7C-1787-47F8-A50D-0CCCDB249F83}"/>
                </a:ext>
              </a:extLst>
            </p:cNvPr>
            <p:cNvSpPr/>
            <p:nvPr/>
          </p:nvSpPr>
          <p:spPr>
            <a:xfrm>
              <a:off x="7439025" y="257175"/>
              <a:ext cx="161925" cy="1337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CB4156-C11B-4B39-8A43-E70CDF1F9977}"/>
                </a:ext>
              </a:extLst>
            </p:cNvPr>
            <p:cNvSpPr/>
            <p:nvPr/>
          </p:nvSpPr>
          <p:spPr>
            <a:xfrm>
              <a:off x="7439025" y="543643"/>
              <a:ext cx="161925" cy="1337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7BE335-863F-4965-AB3A-7503EF2D57EA}"/>
                </a:ext>
              </a:extLst>
            </p:cNvPr>
            <p:cNvSpPr txBox="1"/>
            <p:nvPr/>
          </p:nvSpPr>
          <p:spPr>
            <a:xfrm>
              <a:off x="7624281" y="124092"/>
              <a:ext cx="857687" cy="61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 pitchFamily="2" charset="0"/>
                  <a:cs typeface="Mongolian Baiti" panose="03000500000000000000" pitchFamily="66" charset="0"/>
                </a:rPr>
                <a:t>Ya</a:t>
              </a:r>
              <a:endPara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2000505000000020004" pitchFamily="2" charset="0"/>
                <a:cs typeface="Mongolian Baiti" panose="03000500000000000000" pitchFamily="66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 pitchFamily="2" charset="0"/>
                  <a:cs typeface="Mongolian Baiti" panose="03000500000000000000" pitchFamily="66" charset="0"/>
                </a:rPr>
                <a:t>Tidak</a:t>
              </a:r>
              <a:endPara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2000505000000020004" pitchFamily="2" charset="0"/>
                <a:cs typeface="Mongolian Baiti" panose="03000500000000000000" pitchFamily="66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/>
          <p:nvPr/>
        </p:nvSpPr>
        <p:spPr>
          <a:xfrm>
            <a:off x="6404553" y="1963450"/>
            <a:ext cx="1409400" cy="14094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3934778" y="1963450"/>
            <a:ext cx="1409400" cy="14094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6"/>
          <p:cNvSpPr/>
          <p:nvPr/>
        </p:nvSpPr>
        <p:spPr>
          <a:xfrm>
            <a:off x="3867288" y="1917466"/>
            <a:ext cx="1409400" cy="1409400"/>
          </a:xfrm>
          <a:prstGeom prst="ellipse">
            <a:avLst/>
          </a:prstGeom>
          <a:solidFill>
            <a:srgbClr val="ECE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6343513" y="1917466"/>
            <a:ext cx="1409400" cy="1409400"/>
          </a:xfrm>
          <a:prstGeom prst="ellipse">
            <a:avLst/>
          </a:prstGeom>
          <a:solidFill>
            <a:srgbClr val="CC6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6"/>
          <p:cNvSpPr txBox="1"/>
          <p:nvPr/>
        </p:nvSpPr>
        <p:spPr>
          <a:xfrm>
            <a:off x="1340520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 4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46"/>
          <p:cNvSpPr txBox="1"/>
          <p:nvPr/>
        </p:nvSpPr>
        <p:spPr>
          <a:xfrm>
            <a:off x="3816745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No.5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6292970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No.6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935665" y="3509006"/>
            <a:ext cx="2200940" cy="10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anda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sebelumnya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sudah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pernah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mengetahui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mengenai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editing montage? </a:t>
            </a:r>
            <a:endParaRPr sz="1200" dirty="0">
              <a:solidFill>
                <a:srgbClr val="595959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3672450" y="3509007"/>
            <a:ext cx="1799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anda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mengetahui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mengenai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rhythmic montage? </a:t>
            </a:r>
            <a:endParaRPr sz="1200" dirty="0">
              <a:solidFill>
                <a:srgbClr val="595959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6148675" y="3509007"/>
            <a:ext cx="1799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 video profile ini menarik? </a:t>
            </a:r>
            <a:endParaRPr sz="1200" dirty="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3873759" y="1916369"/>
            <a:ext cx="1552500" cy="1552500"/>
          </a:xfrm>
          <a:prstGeom prst="pie">
            <a:avLst>
              <a:gd name="adj1" fmla="val 11796599"/>
              <a:gd name="adj2" fmla="val 1620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46"/>
          <p:cNvGrpSpPr/>
          <p:nvPr/>
        </p:nvGrpSpPr>
        <p:grpSpPr>
          <a:xfrm>
            <a:off x="1319513" y="1845916"/>
            <a:ext cx="1613593" cy="1622953"/>
            <a:chOff x="1624313" y="2226916"/>
            <a:chExt cx="1613593" cy="1622953"/>
          </a:xfrm>
        </p:grpSpPr>
        <p:sp>
          <p:nvSpPr>
            <p:cNvPr id="466" name="Google Shape;466;p46"/>
            <p:cNvSpPr/>
            <p:nvPr/>
          </p:nvSpPr>
          <p:spPr>
            <a:xfrm>
              <a:off x="1746425" y="2344450"/>
              <a:ext cx="1409400" cy="1409400"/>
            </a:xfrm>
            <a:prstGeom prst="ellipse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695863" y="2298466"/>
              <a:ext cx="1409400" cy="1409400"/>
            </a:xfrm>
            <a:prstGeom prst="ellipse">
              <a:avLst/>
            </a:prstGeom>
            <a:solidFill>
              <a:srgbClr val="ECE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685406" y="2297369"/>
              <a:ext cx="1552500" cy="1552500"/>
            </a:xfrm>
            <a:prstGeom prst="pie">
              <a:avLst>
                <a:gd name="adj1" fmla="val 9044184"/>
                <a:gd name="adj2" fmla="val 16200000"/>
              </a:avLst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624313" y="2226916"/>
              <a:ext cx="1552500" cy="1552500"/>
            </a:xfrm>
            <a:prstGeom prst="pie">
              <a:avLst>
                <a:gd name="adj1" fmla="val 9119852"/>
                <a:gd name="adj2" fmla="val 16200000"/>
              </a:avLst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0" name="Google Shape;470;p46"/>
          <p:cNvSpPr/>
          <p:nvPr/>
        </p:nvSpPr>
        <p:spPr>
          <a:xfrm>
            <a:off x="6343534" y="1916369"/>
            <a:ext cx="1552500" cy="1552500"/>
          </a:xfrm>
          <a:prstGeom prst="pie">
            <a:avLst>
              <a:gd name="adj1" fmla="val 14569257"/>
              <a:gd name="adj2" fmla="val 1620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/>
          <p:nvPr/>
        </p:nvSpPr>
        <p:spPr>
          <a:xfrm>
            <a:off x="3795738" y="1845916"/>
            <a:ext cx="1552500" cy="1552500"/>
          </a:xfrm>
          <a:prstGeom prst="pie">
            <a:avLst>
              <a:gd name="adj1" fmla="val 12104543"/>
              <a:gd name="adj2" fmla="val 16200000"/>
            </a:avLst>
          </a:prstGeom>
          <a:solidFill>
            <a:srgbClr val="CC6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6"/>
          <p:cNvSpPr/>
          <p:nvPr/>
        </p:nvSpPr>
        <p:spPr>
          <a:xfrm rot="21424081">
            <a:off x="6304845" y="1807226"/>
            <a:ext cx="1552500" cy="1552500"/>
          </a:xfrm>
          <a:prstGeom prst="pie">
            <a:avLst>
              <a:gd name="adj1" fmla="val 14994593"/>
              <a:gd name="adj2" fmla="val 16200000"/>
            </a:avLst>
          </a:prstGeom>
          <a:solidFill>
            <a:srgbClr val="EBE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/>
          <p:nvPr/>
        </p:nvSpPr>
        <p:spPr>
          <a:xfrm>
            <a:off x="687114" y="1866567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31,6%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3279731" y="1856055"/>
            <a:ext cx="86290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15,8%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5763567" y="1894316"/>
            <a:ext cx="81336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2,6%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476" name="Google Shape;476;p46"/>
          <p:cNvCxnSpPr/>
          <p:nvPr/>
        </p:nvCxnSpPr>
        <p:spPr>
          <a:xfrm>
            <a:off x="1115820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7" name="Google Shape;477;p46"/>
          <p:cNvCxnSpPr/>
          <p:nvPr/>
        </p:nvCxnSpPr>
        <p:spPr>
          <a:xfrm>
            <a:off x="3607003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8" name="Google Shape;478;p46"/>
          <p:cNvCxnSpPr/>
          <p:nvPr/>
        </p:nvCxnSpPr>
        <p:spPr>
          <a:xfrm>
            <a:off x="6074338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9" name="Google Shape;479;p4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Hasil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Pengujian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Google Shape;473;p46">
            <a:extLst>
              <a:ext uri="{FF2B5EF4-FFF2-40B4-BE49-F238E27FC236}">
                <a16:creationId xmlns:a16="http://schemas.microsoft.com/office/drawing/2014/main" id="{85904118-1837-470F-B5F4-58AC7E6DAE20}"/>
              </a:ext>
            </a:extLst>
          </p:cNvPr>
          <p:cNvSpPr txBox="1"/>
          <p:nvPr/>
        </p:nvSpPr>
        <p:spPr>
          <a:xfrm>
            <a:off x="2055934" y="2478250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68,4%</a:t>
            </a:r>
            <a:endParaRPr sz="12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29" name="Google Shape;473;p46">
            <a:extLst>
              <a:ext uri="{FF2B5EF4-FFF2-40B4-BE49-F238E27FC236}">
                <a16:creationId xmlns:a16="http://schemas.microsoft.com/office/drawing/2014/main" id="{5E50CAC2-F3ED-407C-80E2-007290CC49AD}"/>
              </a:ext>
            </a:extLst>
          </p:cNvPr>
          <p:cNvSpPr txBox="1"/>
          <p:nvPr/>
        </p:nvSpPr>
        <p:spPr>
          <a:xfrm>
            <a:off x="4579612" y="2477884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84,2%</a:t>
            </a:r>
            <a:endParaRPr sz="12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0" name="Google Shape;473;p46">
            <a:extLst>
              <a:ext uri="{FF2B5EF4-FFF2-40B4-BE49-F238E27FC236}">
                <a16:creationId xmlns:a16="http://schemas.microsoft.com/office/drawing/2014/main" id="{5561BF92-3194-4F80-987B-970B912351ED}"/>
              </a:ext>
            </a:extLst>
          </p:cNvPr>
          <p:cNvSpPr txBox="1"/>
          <p:nvPr/>
        </p:nvSpPr>
        <p:spPr>
          <a:xfrm>
            <a:off x="7079886" y="2473808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97,4%</a:t>
            </a:r>
            <a:endParaRPr sz="1200" dirty="0">
              <a:solidFill>
                <a:srgbClr val="EBE1D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26AFDCE-408A-4D1F-8BF9-97982420E895}"/>
              </a:ext>
            </a:extLst>
          </p:cNvPr>
          <p:cNvGrpSpPr/>
          <p:nvPr/>
        </p:nvGrpSpPr>
        <p:grpSpPr>
          <a:xfrm>
            <a:off x="7439025" y="124092"/>
            <a:ext cx="1042943" cy="615105"/>
            <a:chOff x="7439025" y="124092"/>
            <a:chExt cx="1042943" cy="6151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007F464-9F0F-41AD-B5E5-BEABEC714B40}"/>
                </a:ext>
              </a:extLst>
            </p:cNvPr>
            <p:cNvSpPr/>
            <p:nvPr/>
          </p:nvSpPr>
          <p:spPr>
            <a:xfrm>
              <a:off x="7439025" y="257175"/>
              <a:ext cx="161925" cy="1337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88B17F-14E1-4302-B8AF-BC6B187AD8FE}"/>
                </a:ext>
              </a:extLst>
            </p:cNvPr>
            <p:cNvSpPr/>
            <p:nvPr/>
          </p:nvSpPr>
          <p:spPr>
            <a:xfrm>
              <a:off x="7439025" y="543643"/>
              <a:ext cx="161925" cy="1337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BAC88A-FA78-4E35-A8E0-5FC3701BFA5D}"/>
                </a:ext>
              </a:extLst>
            </p:cNvPr>
            <p:cNvSpPr txBox="1"/>
            <p:nvPr/>
          </p:nvSpPr>
          <p:spPr>
            <a:xfrm>
              <a:off x="7624281" y="124092"/>
              <a:ext cx="857687" cy="61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 pitchFamily="2" charset="0"/>
                  <a:cs typeface="Mongolian Baiti" panose="03000500000000000000" pitchFamily="66" charset="0"/>
                </a:rPr>
                <a:t>Ya</a:t>
              </a:r>
              <a:endPara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2000505000000020004" pitchFamily="2" charset="0"/>
                <a:cs typeface="Mongolian Baiti" panose="03000500000000000000" pitchFamily="66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 pitchFamily="2" charset="0"/>
                  <a:cs typeface="Mongolian Baiti" panose="03000500000000000000" pitchFamily="66" charset="0"/>
                </a:rPr>
                <a:t>Tidak</a:t>
              </a:r>
              <a:endPara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2000505000000020004" pitchFamily="2" charset="0"/>
                <a:cs typeface="Mongolian Baiti" panose="03000500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43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/>
          <p:nvPr/>
        </p:nvSpPr>
        <p:spPr>
          <a:xfrm>
            <a:off x="6404553" y="1963450"/>
            <a:ext cx="1409400" cy="14094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3934778" y="1963450"/>
            <a:ext cx="1409400" cy="14094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6"/>
          <p:cNvSpPr/>
          <p:nvPr/>
        </p:nvSpPr>
        <p:spPr>
          <a:xfrm>
            <a:off x="3867288" y="1917466"/>
            <a:ext cx="1409400" cy="1409400"/>
          </a:xfrm>
          <a:prstGeom prst="ellipse">
            <a:avLst/>
          </a:prstGeom>
          <a:solidFill>
            <a:srgbClr val="CC6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6343513" y="1917466"/>
            <a:ext cx="1409400" cy="1409400"/>
          </a:xfrm>
          <a:prstGeom prst="ellipse">
            <a:avLst/>
          </a:prstGeom>
          <a:solidFill>
            <a:srgbClr val="CC64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6"/>
          <p:cNvSpPr txBox="1"/>
          <p:nvPr/>
        </p:nvSpPr>
        <p:spPr>
          <a:xfrm>
            <a:off x="1340520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 7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46"/>
          <p:cNvSpPr txBox="1"/>
          <p:nvPr/>
        </p:nvSpPr>
        <p:spPr>
          <a:xfrm>
            <a:off x="3816745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No.8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6292970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No.9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935665" y="3509006"/>
            <a:ext cx="2200940" cy="1037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melalui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video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ini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anda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lebih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mengetahui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mengenai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Kampung Batik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Jetis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? </a:t>
            </a:r>
            <a:endParaRPr sz="1200" dirty="0">
              <a:solidFill>
                <a:srgbClr val="595959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3672450" y="3509007"/>
            <a:ext cx="1799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melalui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video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ini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anda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memahami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proses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pembuatan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batik? </a:t>
            </a:r>
            <a:endParaRPr sz="1200" dirty="0">
              <a:solidFill>
                <a:srgbClr val="595959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6074338" y="3509007"/>
            <a:ext cx="1995774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-DE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 anda tertarik untuk mengunjungi Kampung Batik Jetis? </a:t>
            </a:r>
            <a:endParaRPr sz="1200" dirty="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3873759" y="1916369"/>
            <a:ext cx="1552500" cy="1552500"/>
          </a:xfrm>
          <a:prstGeom prst="pie">
            <a:avLst>
              <a:gd name="adj1" fmla="val 12964496"/>
              <a:gd name="adj2" fmla="val 1620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46"/>
          <p:cNvGrpSpPr/>
          <p:nvPr/>
        </p:nvGrpSpPr>
        <p:grpSpPr>
          <a:xfrm>
            <a:off x="1362208" y="1795499"/>
            <a:ext cx="1570898" cy="1673370"/>
            <a:chOff x="1667008" y="2176499"/>
            <a:chExt cx="1570898" cy="1673370"/>
          </a:xfrm>
          <a:solidFill>
            <a:srgbClr val="CC6461"/>
          </a:solidFill>
        </p:grpSpPr>
        <p:sp>
          <p:nvSpPr>
            <p:cNvPr id="466" name="Google Shape;466;p46"/>
            <p:cNvSpPr/>
            <p:nvPr/>
          </p:nvSpPr>
          <p:spPr>
            <a:xfrm>
              <a:off x="1746425" y="2344450"/>
              <a:ext cx="1409400" cy="1409400"/>
            </a:xfrm>
            <a:prstGeom prst="ellipse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695863" y="2298466"/>
              <a:ext cx="1409400" cy="14094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685406" y="2297369"/>
              <a:ext cx="1552500" cy="1552500"/>
            </a:xfrm>
            <a:prstGeom prst="pie">
              <a:avLst>
                <a:gd name="adj1" fmla="val 14173434"/>
                <a:gd name="adj2" fmla="val 16200000"/>
              </a:avLst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 rot="21159445">
              <a:off x="1667008" y="2176499"/>
              <a:ext cx="1552500" cy="1552500"/>
            </a:xfrm>
            <a:prstGeom prst="pie">
              <a:avLst>
                <a:gd name="adj1" fmla="val 14703905"/>
                <a:gd name="adj2" fmla="val 16200000"/>
              </a:avLst>
            </a:prstGeom>
            <a:solidFill>
              <a:srgbClr val="EBE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0" name="Google Shape;470;p46"/>
          <p:cNvSpPr/>
          <p:nvPr/>
        </p:nvSpPr>
        <p:spPr>
          <a:xfrm>
            <a:off x="6343534" y="1916369"/>
            <a:ext cx="1552500" cy="1552500"/>
          </a:xfrm>
          <a:prstGeom prst="pie">
            <a:avLst>
              <a:gd name="adj1" fmla="val 11896913"/>
              <a:gd name="adj2" fmla="val 1620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/>
          <p:nvPr/>
        </p:nvSpPr>
        <p:spPr>
          <a:xfrm>
            <a:off x="3817004" y="1824650"/>
            <a:ext cx="1552500" cy="1552500"/>
          </a:xfrm>
          <a:prstGeom prst="pie">
            <a:avLst>
              <a:gd name="adj1" fmla="val 13286513"/>
              <a:gd name="adj2" fmla="val 16200000"/>
            </a:avLst>
          </a:prstGeom>
          <a:solidFill>
            <a:srgbClr val="EBE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6"/>
          <p:cNvSpPr/>
          <p:nvPr/>
        </p:nvSpPr>
        <p:spPr>
          <a:xfrm rot="21424081">
            <a:off x="6304845" y="1807226"/>
            <a:ext cx="1552500" cy="1552500"/>
          </a:xfrm>
          <a:prstGeom prst="pie">
            <a:avLst>
              <a:gd name="adj1" fmla="val 12011529"/>
              <a:gd name="adj2" fmla="val 16200000"/>
            </a:avLst>
          </a:prstGeom>
          <a:solidFill>
            <a:srgbClr val="EBE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6"/>
          <p:cNvSpPr txBox="1"/>
          <p:nvPr/>
        </p:nvSpPr>
        <p:spPr>
          <a:xfrm>
            <a:off x="687114" y="1866567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2,6%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3279731" y="1856055"/>
            <a:ext cx="86290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13,2%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75" name="Google Shape;475;p46"/>
          <p:cNvSpPr txBox="1"/>
          <p:nvPr/>
        </p:nvSpPr>
        <p:spPr>
          <a:xfrm>
            <a:off x="5763567" y="1894316"/>
            <a:ext cx="81336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15,8%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476" name="Google Shape;476;p46"/>
          <p:cNvCxnSpPr/>
          <p:nvPr/>
        </p:nvCxnSpPr>
        <p:spPr>
          <a:xfrm>
            <a:off x="1115820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7" name="Google Shape;477;p46"/>
          <p:cNvCxnSpPr/>
          <p:nvPr/>
        </p:nvCxnSpPr>
        <p:spPr>
          <a:xfrm>
            <a:off x="3607003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8" name="Google Shape;478;p46"/>
          <p:cNvCxnSpPr/>
          <p:nvPr/>
        </p:nvCxnSpPr>
        <p:spPr>
          <a:xfrm>
            <a:off x="6074338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9" name="Google Shape;479;p4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Hasil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Pengujian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Google Shape;473;p46">
            <a:extLst>
              <a:ext uri="{FF2B5EF4-FFF2-40B4-BE49-F238E27FC236}">
                <a16:creationId xmlns:a16="http://schemas.microsoft.com/office/drawing/2014/main" id="{85904118-1837-470F-B5F4-58AC7E6DAE20}"/>
              </a:ext>
            </a:extLst>
          </p:cNvPr>
          <p:cNvSpPr txBox="1"/>
          <p:nvPr/>
        </p:nvSpPr>
        <p:spPr>
          <a:xfrm>
            <a:off x="2055934" y="2478250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97,4%</a:t>
            </a:r>
            <a:endParaRPr sz="1200" dirty="0">
              <a:solidFill>
                <a:srgbClr val="EBE1D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29" name="Google Shape;473;p46">
            <a:extLst>
              <a:ext uri="{FF2B5EF4-FFF2-40B4-BE49-F238E27FC236}">
                <a16:creationId xmlns:a16="http://schemas.microsoft.com/office/drawing/2014/main" id="{5E50CAC2-F3ED-407C-80E2-007290CC49AD}"/>
              </a:ext>
            </a:extLst>
          </p:cNvPr>
          <p:cNvSpPr txBox="1"/>
          <p:nvPr/>
        </p:nvSpPr>
        <p:spPr>
          <a:xfrm>
            <a:off x="4579612" y="2477884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86,8%</a:t>
            </a:r>
            <a:endParaRPr sz="1200" dirty="0">
              <a:solidFill>
                <a:srgbClr val="EBE1D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30" name="Google Shape;473;p46">
            <a:extLst>
              <a:ext uri="{FF2B5EF4-FFF2-40B4-BE49-F238E27FC236}">
                <a16:creationId xmlns:a16="http://schemas.microsoft.com/office/drawing/2014/main" id="{5561BF92-3194-4F80-987B-970B912351ED}"/>
              </a:ext>
            </a:extLst>
          </p:cNvPr>
          <p:cNvSpPr txBox="1"/>
          <p:nvPr/>
        </p:nvSpPr>
        <p:spPr>
          <a:xfrm>
            <a:off x="7079886" y="2473808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84,2%</a:t>
            </a:r>
            <a:endParaRPr sz="1200" dirty="0">
              <a:solidFill>
                <a:srgbClr val="EBE1D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C88280E-672D-4451-91ED-12077EE93F28}"/>
              </a:ext>
            </a:extLst>
          </p:cNvPr>
          <p:cNvGrpSpPr/>
          <p:nvPr/>
        </p:nvGrpSpPr>
        <p:grpSpPr>
          <a:xfrm>
            <a:off x="7439025" y="124092"/>
            <a:ext cx="1042943" cy="615105"/>
            <a:chOff x="7439025" y="124092"/>
            <a:chExt cx="1042943" cy="61510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A3A4C1-1279-4F61-882A-AA51DA05B976}"/>
                </a:ext>
              </a:extLst>
            </p:cNvPr>
            <p:cNvSpPr/>
            <p:nvPr/>
          </p:nvSpPr>
          <p:spPr>
            <a:xfrm>
              <a:off x="7439025" y="257175"/>
              <a:ext cx="161925" cy="1337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87FBE0-F9B0-47EE-AFA6-B1028B026206}"/>
                </a:ext>
              </a:extLst>
            </p:cNvPr>
            <p:cNvSpPr/>
            <p:nvPr/>
          </p:nvSpPr>
          <p:spPr>
            <a:xfrm>
              <a:off x="7439025" y="543643"/>
              <a:ext cx="161925" cy="1337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CDA29B-C08A-4EA7-B67E-76C371250EBA}"/>
                </a:ext>
              </a:extLst>
            </p:cNvPr>
            <p:cNvSpPr txBox="1"/>
            <p:nvPr/>
          </p:nvSpPr>
          <p:spPr>
            <a:xfrm>
              <a:off x="7624281" y="124092"/>
              <a:ext cx="857687" cy="61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 pitchFamily="2" charset="0"/>
                  <a:cs typeface="Mongolian Baiti" panose="03000500000000000000" pitchFamily="66" charset="0"/>
                </a:rPr>
                <a:t>Ya</a:t>
              </a:r>
              <a:endPara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2000505000000020004" pitchFamily="2" charset="0"/>
                <a:cs typeface="Mongolian Baiti" panose="03000500000000000000" pitchFamily="66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 pitchFamily="2" charset="0"/>
                  <a:cs typeface="Mongolian Baiti" panose="03000500000000000000" pitchFamily="66" charset="0"/>
                </a:rPr>
                <a:t>Tidak</a:t>
              </a:r>
              <a:endPara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2000505000000020004" pitchFamily="2" charset="0"/>
                <a:cs typeface="Mongolian Baiti" panose="03000500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74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>
            <a:spLocks noGrp="1"/>
          </p:cNvSpPr>
          <p:nvPr>
            <p:ph type="subTitle" idx="1"/>
          </p:nvPr>
        </p:nvSpPr>
        <p:spPr>
          <a:xfrm>
            <a:off x="714600" y="1889422"/>
            <a:ext cx="4274700" cy="2902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Kampung Batik </a:t>
            </a:r>
            <a:r>
              <a:rPr lang="en-US" b="1" dirty="0" err="1"/>
              <a:t>Jetis</a:t>
            </a:r>
            <a:r>
              <a:rPr lang="en-US" b="1" dirty="0"/>
              <a:t> </a:t>
            </a:r>
            <a:r>
              <a:rPr lang="en-US" b="1" dirty="0" err="1"/>
              <a:t>Sidoarjo</a:t>
            </a: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Merupakan</a:t>
            </a:r>
            <a:r>
              <a:rPr lang="en-US" sz="1100" dirty="0"/>
              <a:t> </a:t>
            </a:r>
            <a:r>
              <a:rPr lang="en-US" sz="1100" dirty="0" err="1"/>
              <a:t>sentra</a:t>
            </a:r>
            <a:r>
              <a:rPr lang="en-US" sz="1100" dirty="0"/>
              <a:t> batik yang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ada</a:t>
            </a:r>
            <a:r>
              <a:rPr lang="en-US" sz="1100" dirty="0"/>
              <a:t> </a:t>
            </a:r>
            <a:r>
              <a:rPr lang="en-US" sz="1100" dirty="0" err="1"/>
              <a:t>sejak</a:t>
            </a:r>
            <a:r>
              <a:rPr lang="en-US" sz="1100" dirty="0"/>
              <a:t> </a:t>
            </a:r>
            <a:r>
              <a:rPr lang="en-US" sz="1100" dirty="0" err="1"/>
              <a:t>tahun</a:t>
            </a:r>
            <a:r>
              <a:rPr lang="en-US" sz="1100" dirty="0"/>
              <a:t> 1675. </a:t>
            </a:r>
            <a:r>
              <a:rPr lang="en-US" sz="1100" dirty="0" err="1"/>
              <a:t>Meskipun</a:t>
            </a:r>
            <a:r>
              <a:rPr lang="en-US" sz="1100" dirty="0"/>
              <a:t> </a:t>
            </a:r>
            <a:r>
              <a:rPr lang="en-US" sz="1100" dirty="0" err="1"/>
              <a:t>demikian</a:t>
            </a:r>
            <a:r>
              <a:rPr lang="en-US" sz="1100" dirty="0"/>
              <a:t> </a:t>
            </a:r>
            <a:r>
              <a:rPr lang="en-US" sz="1100" dirty="0" err="1"/>
              <a:t>keberadaan</a:t>
            </a:r>
            <a:r>
              <a:rPr lang="en-US" sz="1100" dirty="0"/>
              <a:t> kampung batik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masih</a:t>
            </a:r>
            <a:r>
              <a:rPr lang="en-US" sz="1100" dirty="0"/>
              <a:t> </a:t>
            </a:r>
            <a:r>
              <a:rPr lang="en-US" sz="1100" dirty="0" err="1"/>
              <a:t>belum</a:t>
            </a:r>
            <a:r>
              <a:rPr lang="en-US" sz="1100" dirty="0"/>
              <a:t> </a:t>
            </a:r>
            <a:r>
              <a:rPr lang="en-US" sz="1100" dirty="0" err="1"/>
              <a:t>terlalu</a:t>
            </a:r>
            <a:r>
              <a:rPr lang="en-US" sz="1100" dirty="0"/>
              <a:t> </a:t>
            </a:r>
            <a:r>
              <a:rPr lang="en-US" sz="1100" dirty="0" err="1"/>
              <a:t>diketahui</a:t>
            </a:r>
            <a:r>
              <a:rPr lang="en-US" sz="11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Video Profile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Dewasa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r>
              <a:rPr lang="en-US" sz="1000" dirty="0"/>
              <a:t> video </a:t>
            </a:r>
            <a:r>
              <a:rPr lang="en-US" sz="1000" dirty="0" err="1"/>
              <a:t>profil</a:t>
            </a:r>
            <a:r>
              <a:rPr lang="en-US" sz="1000" dirty="0"/>
              <a:t> </a:t>
            </a:r>
            <a:r>
              <a:rPr lang="en-US" sz="1000" dirty="0" err="1"/>
              <a:t>kerap</a:t>
            </a:r>
            <a:r>
              <a:rPr lang="en-US" sz="1000" dirty="0"/>
              <a:t> </a:t>
            </a:r>
            <a:r>
              <a:rPr lang="en-US" sz="1000" dirty="0" err="1"/>
              <a:t>digunakan</a:t>
            </a:r>
            <a:r>
              <a:rPr lang="en-US" sz="1000" dirty="0"/>
              <a:t> oleh </a:t>
            </a:r>
            <a:r>
              <a:rPr lang="en-US" sz="1000" dirty="0" err="1"/>
              <a:t>beberapa</a:t>
            </a:r>
            <a:r>
              <a:rPr lang="en-US" sz="1000" dirty="0"/>
              <a:t> </a:t>
            </a:r>
            <a:r>
              <a:rPr lang="en-US" sz="1000" dirty="0" err="1"/>
              <a:t>instansi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memperkenalkan</a:t>
            </a:r>
            <a:r>
              <a:rPr lang="en-US" sz="1000" dirty="0"/>
              <a:t> </a:t>
            </a:r>
            <a:r>
              <a:rPr lang="en-US" sz="1000" dirty="0" err="1"/>
              <a:t>identitasnya</a:t>
            </a:r>
            <a:r>
              <a:rPr lang="en-US" sz="1000" dirty="0"/>
              <a:t> </a:t>
            </a:r>
            <a:r>
              <a:rPr lang="en-US" sz="1000" dirty="0" err="1"/>
              <a:t>sekaligus</a:t>
            </a:r>
            <a:r>
              <a:rPr lang="en-US" sz="1000" dirty="0"/>
              <a:t> </a:t>
            </a:r>
            <a:r>
              <a:rPr lang="en-US" sz="1000" dirty="0" err="1"/>
              <a:t>sebagai</a:t>
            </a:r>
            <a:r>
              <a:rPr lang="en-US" sz="1000" dirty="0"/>
              <a:t> </a:t>
            </a:r>
            <a:r>
              <a:rPr lang="en-US" sz="1000" dirty="0" err="1"/>
              <a:t>sarana</a:t>
            </a:r>
            <a:r>
              <a:rPr lang="en-US" sz="1000" dirty="0"/>
              <a:t> </a:t>
            </a:r>
            <a:r>
              <a:rPr lang="en-US" sz="1000" dirty="0" err="1"/>
              <a:t>promosi</a:t>
            </a:r>
            <a:r>
              <a:rPr lang="en-US" sz="1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Teknik </a:t>
            </a:r>
            <a:r>
              <a:rPr lang="en-US" b="1" dirty="0" err="1"/>
              <a:t>Rhytmic</a:t>
            </a:r>
            <a:r>
              <a:rPr lang="en-US" b="1" dirty="0"/>
              <a:t> Montage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Hal </a:t>
            </a:r>
            <a:r>
              <a:rPr lang="en-US" sz="1000" dirty="0" err="1"/>
              <a:t>ini</a:t>
            </a:r>
            <a:r>
              <a:rPr lang="en-US" sz="1000" dirty="0"/>
              <a:t> </a:t>
            </a:r>
            <a:r>
              <a:rPr lang="en-US" sz="1000" dirty="0" err="1"/>
              <a:t>diterapkan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memperlihatkan</a:t>
            </a:r>
            <a:r>
              <a:rPr lang="en-US" sz="1000" dirty="0"/>
              <a:t> proses </a:t>
            </a:r>
            <a:r>
              <a:rPr lang="en-US" sz="1000" dirty="0" err="1"/>
              <a:t>pembuatan</a:t>
            </a:r>
            <a:r>
              <a:rPr lang="en-US" sz="1000" dirty="0"/>
              <a:t> Batik </a:t>
            </a:r>
            <a:r>
              <a:rPr lang="en-US" sz="1000" dirty="0" err="1"/>
              <a:t>Jetis</a:t>
            </a:r>
            <a:r>
              <a:rPr lang="en-US" sz="1000" dirty="0"/>
              <a:t> </a:t>
            </a:r>
            <a:r>
              <a:rPr lang="en-US" sz="1000" dirty="0" err="1"/>
              <a:t>Sidoarjo</a:t>
            </a:r>
            <a:endParaRPr sz="1000"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ctrTitle"/>
          </p:nvPr>
        </p:nvSpPr>
        <p:spPr>
          <a:xfrm>
            <a:off x="714600" y="214230"/>
            <a:ext cx="4458300" cy="15885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Latar </a:t>
            </a:r>
            <a:r>
              <a:rPr lang="en" sz="4400" dirty="0"/>
              <a:t>Belakang</a:t>
            </a:r>
            <a:endParaRPr sz="4800" dirty="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/>
          <a:srcRect l="27886" r="27886"/>
          <a:stretch/>
        </p:blipFill>
        <p:spPr>
          <a:xfrm>
            <a:off x="5624200" y="666975"/>
            <a:ext cx="3519801" cy="447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/>
          <p:nvPr/>
        </p:nvSpPr>
        <p:spPr>
          <a:xfrm>
            <a:off x="3934778" y="1963450"/>
            <a:ext cx="1409400" cy="1409400"/>
          </a:xfrm>
          <a:prstGeom prst="ellipse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6"/>
          <p:cNvSpPr/>
          <p:nvPr/>
        </p:nvSpPr>
        <p:spPr>
          <a:xfrm>
            <a:off x="3867288" y="1917466"/>
            <a:ext cx="1409400" cy="1409400"/>
          </a:xfrm>
          <a:prstGeom prst="ellipse">
            <a:avLst/>
          </a:prstGeom>
          <a:solidFill>
            <a:srgbClr val="CC64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6"/>
          <p:cNvSpPr txBox="1"/>
          <p:nvPr/>
        </p:nvSpPr>
        <p:spPr>
          <a:xfrm>
            <a:off x="3816745" y="1376495"/>
            <a:ext cx="1510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C6461"/>
                </a:solidFill>
                <a:latin typeface="Montserrat"/>
                <a:ea typeface="Montserrat"/>
                <a:cs typeface="Montserrat"/>
                <a:sym typeface="Montserrat"/>
              </a:rPr>
              <a:t>No.10</a:t>
            </a:r>
            <a:endParaRPr sz="1500" dirty="0">
              <a:solidFill>
                <a:srgbClr val="CC64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3672450" y="3509007"/>
            <a:ext cx="1799100" cy="9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Apakah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anda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tertarik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untuk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membeli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produk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dari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Batik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Jetis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Sidoarjo</a:t>
            </a:r>
            <a:r>
              <a:rPr lang="en-US" sz="12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? </a:t>
            </a:r>
            <a:endParaRPr sz="1200" dirty="0">
              <a:solidFill>
                <a:srgbClr val="595959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464" name="Google Shape;464;p46"/>
          <p:cNvSpPr/>
          <p:nvPr/>
        </p:nvSpPr>
        <p:spPr>
          <a:xfrm>
            <a:off x="3873759" y="1916369"/>
            <a:ext cx="1552500" cy="1552500"/>
          </a:xfrm>
          <a:prstGeom prst="pie">
            <a:avLst>
              <a:gd name="adj1" fmla="val 11788050"/>
              <a:gd name="adj2" fmla="val 1620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6"/>
          <p:cNvSpPr/>
          <p:nvPr/>
        </p:nvSpPr>
        <p:spPr>
          <a:xfrm>
            <a:off x="3817004" y="1824650"/>
            <a:ext cx="1552500" cy="1552500"/>
          </a:xfrm>
          <a:prstGeom prst="pie">
            <a:avLst>
              <a:gd name="adj1" fmla="val 11802044"/>
              <a:gd name="adj2" fmla="val 16200000"/>
            </a:avLst>
          </a:prstGeom>
          <a:solidFill>
            <a:srgbClr val="EBE1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6"/>
          <p:cNvSpPr txBox="1"/>
          <p:nvPr/>
        </p:nvSpPr>
        <p:spPr>
          <a:xfrm>
            <a:off x="3279731" y="1856055"/>
            <a:ext cx="86290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Courier Prime"/>
                <a:ea typeface="Courier Prime"/>
                <a:cs typeface="Courier Prime"/>
                <a:sym typeface="Courier Prime"/>
              </a:rPr>
              <a:t>18,4%</a:t>
            </a:r>
            <a:endParaRPr sz="1600"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477" name="Google Shape;477;p46"/>
          <p:cNvCxnSpPr/>
          <p:nvPr/>
        </p:nvCxnSpPr>
        <p:spPr>
          <a:xfrm>
            <a:off x="3607003" y="2235855"/>
            <a:ext cx="56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479" name="Google Shape;479;p4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Hasil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Pengujian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Google Shape;473;p46">
            <a:extLst>
              <a:ext uri="{FF2B5EF4-FFF2-40B4-BE49-F238E27FC236}">
                <a16:creationId xmlns:a16="http://schemas.microsoft.com/office/drawing/2014/main" id="{5E50CAC2-F3ED-407C-80E2-007290CC49AD}"/>
              </a:ext>
            </a:extLst>
          </p:cNvPr>
          <p:cNvSpPr txBox="1"/>
          <p:nvPr/>
        </p:nvSpPr>
        <p:spPr>
          <a:xfrm>
            <a:off x="4579612" y="2477884"/>
            <a:ext cx="795086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81,6%</a:t>
            </a:r>
            <a:endParaRPr sz="1200" dirty="0">
              <a:solidFill>
                <a:srgbClr val="EBE1D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39BC58-1F47-4DA3-A6BD-E9E5A7AF0246}"/>
              </a:ext>
            </a:extLst>
          </p:cNvPr>
          <p:cNvGrpSpPr/>
          <p:nvPr/>
        </p:nvGrpSpPr>
        <p:grpSpPr>
          <a:xfrm>
            <a:off x="7439025" y="124092"/>
            <a:ext cx="1042943" cy="615105"/>
            <a:chOff x="7439025" y="124092"/>
            <a:chExt cx="1042943" cy="6151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1EDEC-AD85-4CFA-9E12-BA2D7ABACB67}"/>
                </a:ext>
              </a:extLst>
            </p:cNvPr>
            <p:cNvSpPr/>
            <p:nvPr/>
          </p:nvSpPr>
          <p:spPr>
            <a:xfrm>
              <a:off x="7439025" y="257175"/>
              <a:ext cx="161925" cy="1337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0DD705-15B7-4CEA-B715-8C81A9785631}"/>
                </a:ext>
              </a:extLst>
            </p:cNvPr>
            <p:cNvSpPr/>
            <p:nvPr/>
          </p:nvSpPr>
          <p:spPr>
            <a:xfrm>
              <a:off x="7439025" y="543643"/>
              <a:ext cx="161925" cy="1337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A9C8E8-5C41-4E9E-A1CB-71C00C895A69}"/>
                </a:ext>
              </a:extLst>
            </p:cNvPr>
            <p:cNvSpPr txBox="1"/>
            <p:nvPr/>
          </p:nvSpPr>
          <p:spPr>
            <a:xfrm>
              <a:off x="7624281" y="124092"/>
              <a:ext cx="857687" cy="615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 pitchFamily="2" charset="0"/>
                  <a:cs typeface="Mongolian Baiti" panose="03000500000000000000" pitchFamily="66" charset="0"/>
                </a:rPr>
                <a:t>Ya</a:t>
              </a:r>
              <a:endPara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2000505000000020004" pitchFamily="2" charset="0"/>
                <a:cs typeface="Mongolian Baiti" panose="03000500000000000000" pitchFamily="66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Montserrat" panose="02000505000000020004" pitchFamily="2" charset="0"/>
                  <a:cs typeface="Mongolian Baiti" panose="03000500000000000000" pitchFamily="66" charset="0"/>
                </a:rPr>
                <a:t>Tidak</a:t>
              </a:r>
              <a:endPara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ontserrat" panose="02000505000000020004" pitchFamily="2" charset="0"/>
                <a:cs typeface="Mongolian Baiti" panose="030005000000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302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-983266" y="936656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Review Ahli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18" name="Google Shape;654;p53">
            <a:extLst>
              <a:ext uri="{FF2B5EF4-FFF2-40B4-BE49-F238E27FC236}">
                <a16:creationId xmlns:a16="http://schemas.microsoft.com/office/drawing/2014/main" id="{76F25BCD-429F-496F-A2F3-F09325AD92BD}"/>
              </a:ext>
            </a:extLst>
          </p:cNvPr>
          <p:cNvGrpSpPr/>
          <p:nvPr/>
        </p:nvGrpSpPr>
        <p:grpSpPr>
          <a:xfrm>
            <a:off x="1707383" y="2131390"/>
            <a:ext cx="2080937" cy="1560704"/>
            <a:chOff x="2388286" y="2086800"/>
            <a:chExt cx="1311230" cy="1244172"/>
          </a:xfrm>
        </p:grpSpPr>
        <p:sp>
          <p:nvSpPr>
            <p:cNvPr id="19" name="Google Shape;655;p53">
              <a:extLst>
                <a:ext uri="{FF2B5EF4-FFF2-40B4-BE49-F238E27FC236}">
                  <a16:creationId xmlns:a16="http://schemas.microsoft.com/office/drawing/2014/main" id="{D0AE2187-1024-47C7-A8B8-65F2A765C3C6}"/>
                </a:ext>
              </a:extLst>
            </p:cNvPr>
            <p:cNvSpPr/>
            <p:nvPr/>
          </p:nvSpPr>
          <p:spPr>
            <a:xfrm flipH="1">
              <a:off x="2388286" y="2086800"/>
              <a:ext cx="1218300" cy="11490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6;p53">
              <a:extLst>
                <a:ext uri="{FF2B5EF4-FFF2-40B4-BE49-F238E27FC236}">
                  <a16:creationId xmlns:a16="http://schemas.microsoft.com/office/drawing/2014/main" id="{D0401D2A-B353-4B10-9D85-A74549B67B5D}"/>
                </a:ext>
              </a:extLst>
            </p:cNvPr>
            <p:cNvSpPr/>
            <p:nvPr/>
          </p:nvSpPr>
          <p:spPr>
            <a:xfrm flipH="1">
              <a:off x="3511416" y="3143172"/>
              <a:ext cx="188100" cy="18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74A1E9E-B798-409C-B535-C6D051E603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9896" y="1880541"/>
            <a:ext cx="2080938" cy="1560703"/>
          </a:xfrm>
          <a:prstGeom prst="rect">
            <a:avLst/>
          </a:prstGeom>
        </p:spPr>
      </p:pic>
      <p:grpSp>
        <p:nvGrpSpPr>
          <p:cNvPr id="23" name="Google Shape;654;p53">
            <a:extLst>
              <a:ext uri="{FF2B5EF4-FFF2-40B4-BE49-F238E27FC236}">
                <a16:creationId xmlns:a16="http://schemas.microsoft.com/office/drawing/2014/main" id="{ABDD39B2-493D-4B8D-8C6A-DAEEC5EF5FF6}"/>
              </a:ext>
            </a:extLst>
          </p:cNvPr>
          <p:cNvGrpSpPr/>
          <p:nvPr/>
        </p:nvGrpSpPr>
        <p:grpSpPr>
          <a:xfrm>
            <a:off x="5487155" y="2200023"/>
            <a:ext cx="2135162" cy="1544249"/>
            <a:chOff x="2388286" y="2086800"/>
            <a:chExt cx="1311230" cy="1244172"/>
          </a:xfrm>
        </p:grpSpPr>
        <p:sp>
          <p:nvSpPr>
            <p:cNvPr id="24" name="Google Shape;655;p53">
              <a:extLst>
                <a:ext uri="{FF2B5EF4-FFF2-40B4-BE49-F238E27FC236}">
                  <a16:creationId xmlns:a16="http://schemas.microsoft.com/office/drawing/2014/main" id="{9592D0BB-180F-4B70-8305-DFC06FDFAC4B}"/>
                </a:ext>
              </a:extLst>
            </p:cNvPr>
            <p:cNvSpPr/>
            <p:nvPr/>
          </p:nvSpPr>
          <p:spPr>
            <a:xfrm flipH="1">
              <a:off x="2388286" y="2086800"/>
              <a:ext cx="1218300" cy="11490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6;p53">
              <a:extLst>
                <a:ext uri="{FF2B5EF4-FFF2-40B4-BE49-F238E27FC236}">
                  <a16:creationId xmlns:a16="http://schemas.microsoft.com/office/drawing/2014/main" id="{066061C4-AB57-476E-ABFF-65411273C4AA}"/>
                </a:ext>
              </a:extLst>
            </p:cNvPr>
            <p:cNvSpPr/>
            <p:nvPr/>
          </p:nvSpPr>
          <p:spPr>
            <a:xfrm flipH="1">
              <a:off x="3511416" y="3143172"/>
              <a:ext cx="188100" cy="187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CD1490B-213E-403B-BF3F-C0BBC3AB3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94" r="13406" b="12070"/>
          <a:stretch/>
        </p:blipFill>
        <p:spPr>
          <a:xfrm>
            <a:off x="4901610" y="1811864"/>
            <a:ext cx="2414412" cy="1698056"/>
          </a:xfrm>
          <a:prstGeom prst="rect">
            <a:avLst/>
          </a:prstGeom>
        </p:spPr>
      </p:pic>
      <p:sp>
        <p:nvSpPr>
          <p:cNvPr id="27" name="Google Shape;650;p53">
            <a:extLst>
              <a:ext uri="{FF2B5EF4-FFF2-40B4-BE49-F238E27FC236}">
                <a16:creationId xmlns:a16="http://schemas.microsoft.com/office/drawing/2014/main" id="{E248EB0C-F97B-40C5-A0B8-07E9ADBD89A2}"/>
              </a:ext>
            </a:extLst>
          </p:cNvPr>
          <p:cNvSpPr txBox="1">
            <a:spLocks/>
          </p:cNvSpPr>
          <p:nvPr/>
        </p:nvSpPr>
        <p:spPr>
          <a:xfrm>
            <a:off x="823415" y="3626758"/>
            <a:ext cx="3393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/>
              <a:t>Samsul</a:t>
            </a:r>
            <a:r>
              <a:rPr lang="en-US" sz="1600" b="1" dirty="0"/>
              <a:t> </a:t>
            </a:r>
            <a:r>
              <a:rPr lang="en-US" sz="1600" b="1" dirty="0" err="1"/>
              <a:t>Husein</a:t>
            </a:r>
            <a:endParaRPr lang="en-US" sz="1600" b="1" dirty="0"/>
          </a:p>
          <a:p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Pengrajin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Batik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Jetis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Google Shape;650;p53">
            <a:extLst>
              <a:ext uri="{FF2B5EF4-FFF2-40B4-BE49-F238E27FC236}">
                <a16:creationId xmlns:a16="http://schemas.microsoft.com/office/drawing/2014/main" id="{0CC91C3A-3AD5-4B94-BB62-CAD0D6343407}"/>
              </a:ext>
            </a:extLst>
          </p:cNvPr>
          <p:cNvSpPr txBox="1">
            <a:spLocks/>
          </p:cNvSpPr>
          <p:nvPr/>
        </p:nvSpPr>
        <p:spPr>
          <a:xfrm>
            <a:off x="4572000" y="3610711"/>
            <a:ext cx="3393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/>
              <a:t>Afifatul</a:t>
            </a:r>
            <a:r>
              <a:rPr lang="en-US" sz="1600" b="1" dirty="0"/>
              <a:t> </a:t>
            </a:r>
            <a:r>
              <a:rPr lang="en-US" sz="1600" b="1" dirty="0" err="1"/>
              <a:t>Azizah</a:t>
            </a:r>
            <a:endParaRPr lang="en-US" sz="1600" b="1" dirty="0"/>
          </a:p>
          <a:p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Pengamat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&amp; Editor Film</a:t>
            </a:r>
          </a:p>
        </p:txBody>
      </p:sp>
      <p:sp>
        <p:nvSpPr>
          <p:cNvPr id="13" name="Google Shape;518;p47">
            <a:extLst>
              <a:ext uri="{FF2B5EF4-FFF2-40B4-BE49-F238E27FC236}">
                <a16:creationId xmlns:a16="http://schemas.microsoft.com/office/drawing/2014/main" id="{A1CB0C24-69BE-40DB-A61A-03B7BB70B888}"/>
              </a:ext>
            </a:extLst>
          </p:cNvPr>
          <p:cNvSpPr txBox="1"/>
          <p:nvPr/>
        </p:nvSpPr>
        <p:spPr>
          <a:xfrm>
            <a:off x="1311300" y="1552277"/>
            <a:ext cx="32607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27 </a:t>
            </a:r>
            <a:r>
              <a:rPr lang="en-US" sz="1100" dirty="0" err="1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Juni</a:t>
            </a:r>
            <a:r>
              <a:rPr lang="en-US" sz="1100" dirty="0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 2021 </a:t>
            </a:r>
            <a:r>
              <a:rPr lang="en-US" sz="1100" dirty="0" err="1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secara</a:t>
            </a:r>
            <a:r>
              <a:rPr lang="en-US" sz="1100" dirty="0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 offline</a:t>
            </a:r>
          </a:p>
        </p:txBody>
      </p:sp>
      <p:sp>
        <p:nvSpPr>
          <p:cNvPr id="14" name="Google Shape;522;p47">
            <a:extLst>
              <a:ext uri="{FF2B5EF4-FFF2-40B4-BE49-F238E27FC236}">
                <a16:creationId xmlns:a16="http://schemas.microsoft.com/office/drawing/2014/main" id="{5EBD280D-7A11-46E6-8998-65C98287CF92}"/>
              </a:ext>
            </a:extLst>
          </p:cNvPr>
          <p:cNvSpPr txBox="1"/>
          <p:nvPr/>
        </p:nvSpPr>
        <p:spPr>
          <a:xfrm>
            <a:off x="4991929" y="1516550"/>
            <a:ext cx="28563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rgbClr val="EBE1D0"/>
                </a:solidFill>
                <a:latin typeface="Courier Prime"/>
                <a:ea typeface="Courier Prime"/>
                <a:cs typeface="Courier Prime"/>
                <a:sym typeface="Courier Prime"/>
              </a:rPr>
              <a:t>7 Juli 2021 secara online</a:t>
            </a:r>
            <a:endParaRPr sz="1100" dirty="0">
              <a:solidFill>
                <a:srgbClr val="EBE1D0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  <p:extLst>
      <p:ext uri="{BB962C8B-B14F-4D97-AF65-F5344CB8AC3E}">
        <p14:creationId xmlns:p14="http://schemas.microsoft.com/office/powerpoint/2010/main" val="3447617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3"/>
          <p:cNvSpPr txBox="1">
            <a:spLocks noGrp="1"/>
          </p:cNvSpPr>
          <p:nvPr>
            <p:ph type="subTitle" idx="2"/>
          </p:nvPr>
        </p:nvSpPr>
        <p:spPr>
          <a:xfrm>
            <a:off x="4885375" y="654914"/>
            <a:ext cx="3393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Pertanyaan Review Ahli Pengamat &amp; Editor Film</a:t>
            </a:r>
            <a:endParaRPr sz="1600" dirty="0"/>
          </a:p>
        </p:txBody>
      </p:sp>
      <p:sp>
        <p:nvSpPr>
          <p:cNvPr id="651" name="Google Shape;651;p53"/>
          <p:cNvSpPr txBox="1">
            <a:spLocks noGrp="1"/>
          </p:cNvSpPr>
          <p:nvPr>
            <p:ph type="subTitle" idx="4"/>
          </p:nvPr>
        </p:nvSpPr>
        <p:spPr>
          <a:xfrm>
            <a:off x="864725" y="654914"/>
            <a:ext cx="33939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Pertanyaan Review Ahli Pengrajin Batik</a:t>
            </a:r>
            <a:endParaRPr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7FAC04-3906-4924-8CE1-8326D7C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4" t="35135" r="25466" b="34049"/>
          <a:stretch/>
        </p:blipFill>
        <p:spPr>
          <a:xfrm>
            <a:off x="659219" y="1711843"/>
            <a:ext cx="3599406" cy="1385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9C70D5-2725-4065-A2E3-14A519EDE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4" t="53129" r="25466" b="15228"/>
          <a:stretch/>
        </p:blipFill>
        <p:spPr>
          <a:xfrm>
            <a:off x="4777506" y="1711843"/>
            <a:ext cx="3599406" cy="14230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>
            <a:spLocks noGrp="1"/>
          </p:cNvSpPr>
          <p:nvPr>
            <p:ph type="title"/>
          </p:nvPr>
        </p:nvSpPr>
        <p:spPr>
          <a:xfrm>
            <a:off x="638700" y="59738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Hasil </a:t>
            </a:r>
            <a:r>
              <a:rPr lang="en" dirty="0">
                <a:solidFill>
                  <a:schemeClr val="accent3"/>
                </a:solidFill>
              </a:rPr>
              <a:t>Review Ahli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85" name="Google Shape;485;p47"/>
          <p:cNvSpPr/>
          <p:nvPr/>
        </p:nvSpPr>
        <p:spPr>
          <a:xfrm>
            <a:off x="786600" y="1535325"/>
            <a:ext cx="3602100" cy="2717698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545975" y="2303786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4752400" y="1535324"/>
            <a:ext cx="3602100" cy="2717697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7"/>
          <p:cNvSpPr/>
          <p:nvPr/>
        </p:nvSpPr>
        <p:spPr>
          <a:xfrm>
            <a:off x="8103233" y="2301209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615999" y="2367248"/>
            <a:ext cx="357274" cy="356797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8171723" y="2372871"/>
            <a:ext cx="360079" cy="33659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7"/>
          <p:cNvSpPr txBox="1"/>
          <p:nvPr/>
        </p:nvSpPr>
        <p:spPr>
          <a:xfrm>
            <a:off x="1175617" y="1645340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Batik Jetis </a:t>
            </a:r>
            <a:endParaRPr sz="1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47"/>
          <p:cNvSpPr txBox="1"/>
          <p:nvPr/>
        </p:nvSpPr>
        <p:spPr>
          <a:xfrm>
            <a:off x="5151700" y="1660275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Editing Montage</a:t>
            </a:r>
            <a:endParaRPr sz="18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72F30-2FD1-4CE7-98CC-38520EF09001}"/>
              </a:ext>
            </a:extLst>
          </p:cNvPr>
          <p:cNvSpPr txBox="1"/>
          <p:nvPr/>
        </p:nvSpPr>
        <p:spPr>
          <a:xfrm>
            <a:off x="1175617" y="2743474"/>
            <a:ext cx="23923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Durasi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video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bisa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lebih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diperpanjang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untuk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bisa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memperlihatkan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lebih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detail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lagi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setiap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tahapan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pembuatan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Batik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Jetis</a:t>
            </a:r>
            <a:endParaRPr lang="en-US" sz="11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6E49DF-976D-4087-A956-152E61DCA357}"/>
              </a:ext>
            </a:extLst>
          </p:cNvPr>
          <p:cNvSpPr txBox="1"/>
          <p:nvPr/>
        </p:nvSpPr>
        <p:spPr>
          <a:xfrm>
            <a:off x="5176495" y="2743474"/>
            <a:ext cx="239232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Footage pada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setiap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tahapan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harusnya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bisa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ditambahi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proporsi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dari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rhythmic montage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nya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sendiri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masih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kurang</a:t>
            </a:r>
            <a:endParaRPr lang="en-US" sz="11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21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2"/>
          <p:cNvSpPr txBox="1">
            <a:spLocks noGrp="1"/>
          </p:cNvSpPr>
          <p:nvPr>
            <p:ph type="title"/>
          </p:nvPr>
        </p:nvSpPr>
        <p:spPr>
          <a:xfrm>
            <a:off x="621550" y="196537"/>
            <a:ext cx="3333000" cy="8454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CC6462"/>
                </a:solidFill>
              </a:rPr>
              <a:t>Kesimpulan</a:t>
            </a:r>
            <a:endParaRPr sz="3000" dirty="0">
              <a:solidFill>
                <a:srgbClr val="CC6462"/>
              </a:solidFill>
            </a:endParaRPr>
          </a:p>
        </p:txBody>
      </p:sp>
      <p:sp>
        <p:nvSpPr>
          <p:cNvPr id="803" name="Google Shape;803;p62"/>
          <p:cNvSpPr txBox="1">
            <a:spLocks noGrp="1"/>
          </p:cNvSpPr>
          <p:nvPr>
            <p:ph type="subTitle" idx="1"/>
          </p:nvPr>
        </p:nvSpPr>
        <p:spPr>
          <a:xfrm>
            <a:off x="621550" y="1386613"/>
            <a:ext cx="3333000" cy="35603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Penggunaan Teknik Rhytmic Montage berhasil 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m</a:t>
            </a:r>
            <a:r>
              <a:rPr lang="id-ID" sz="1400" dirty="0">
                <a:solidFill>
                  <a:schemeClr val="tx1"/>
                </a:solidFill>
                <a:effectLst/>
                <a:ea typeface="Times New Roman" panose="02020603050405020304" pitchFamily="18" charset="0"/>
                <a:cs typeface="Courier New" panose="02070309020205020404" pitchFamily="49" charset="0"/>
              </a:rPr>
              <a:t>emperlihatkan adanya proses pembuatan batik</a:t>
            </a: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effectLst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Video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Profil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ini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berhasil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membuat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97,4%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audiens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lebih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mengetahui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mengenai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Kampung Batik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Jetis</a:t>
            </a:r>
            <a:endParaRPr lang="en-US" sz="14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81,6%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audiens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tertarik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untuk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membeli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produk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dari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Batik </a:t>
            </a:r>
            <a:r>
              <a:rPr lang="en-US" sz="1400" dirty="0" err="1">
                <a:solidFill>
                  <a:schemeClr val="tx1"/>
                </a:solidFill>
                <a:cs typeface="Courier New" panose="02070309020205020404" pitchFamily="49" charset="0"/>
              </a:rPr>
              <a:t>Jetis</a:t>
            </a:r>
            <a:r>
              <a:rPr lang="en-US" sz="1400" dirty="0">
                <a:solidFill>
                  <a:schemeClr val="tx1"/>
                </a:solidFill>
                <a:cs typeface="Courier New" panose="02070309020205020404" pitchFamily="49" charset="0"/>
              </a:rPr>
              <a:t> </a:t>
            </a:r>
            <a:endParaRPr sz="1400" dirty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sp>
        <p:nvSpPr>
          <p:cNvPr id="804" name="Google Shape;804;p62"/>
          <p:cNvSpPr txBox="1">
            <a:spLocks noGrp="1"/>
          </p:cNvSpPr>
          <p:nvPr>
            <p:ph type="body" idx="2"/>
          </p:nvPr>
        </p:nvSpPr>
        <p:spPr>
          <a:xfrm>
            <a:off x="4894500" y="966879"/>
            <a:ext cx="3674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-317500" algn="ctr">
              <a:buSzPts val="1400"/>
            </a:pPr>
            <a:r>
              <a:rPr lang="en-US" sz="1400" dirty="0" err="1"/>
              <a:t>Penambahan</a:t>
            </a:r>
            <a:r>
              <a:rPr lang="en-US" sz="1400" dirty="0"/>
              <a:t> </a:t>
            </a:r>
            <a:r>
              <a:rPr lang="en-US" sz="1400" dirty="0" err="1"/>
              <a:t>durasi</a:t>
            </a:r>
            <a:r>
              <a:rPr lang="en-US" sz="1400" dirty="0"/>
              <a:t> Video</a:t>
            </a:r>
          </a:p>
          <a:p>
            <a:pPr marL="139700" indent="0" algn="ctr">
              <a:buSzPts val="1400"/>
              <a:buNone/>
            </a:pPr>
            <a:endParaRPr lang="en-US" sz="1400" dirty="0"/>
          </a:p>
          <a:p>
            <a:pPr indent="-317500" algn="ctr">
              <a:buSzPts val="1400"/>
            </a:pPr>
            <a:r>
              <a:rPr lang="en-US" sz="1400" dirty="0" err="1"/>
              <a:t>Penambahan</a:t>
            </a:r>
            <a:r>
              <a:rPr lang="en-US" sz="1400" dirty="0"/>
              <a:t> footage pada </a:t>
            </a:r>
            <a:r>
              <a:rPr lang="en-US" sz="1400" dirty="0" err="1"/>
              <a:t>penerapan</a:t>
            </a:r>
            <a:r>
              <a:rPr lang="en-US" sz="1400" dirty="0"/>
              <a:t> rhythmic montage</a:t>
            </a:r>
          </a:p>
          <a:p>
            <a:pPr marL="139700" indent="0" algn="ctr">
              <a:buSzPts val="1400"/>
              <a:buNone/>
            </a:pPr>
            <a:endParaRPr lang="en-US" sz="1400" dirty="0"/>
          </a:p>
          <a:p>
            <a:pPr indent="-317500" algn="ctr">
              <a:buSzPts val="1400"/>
            </a:pPr>
            <a:r>
              <a:rPr lang="en-US" sz="1400" dirty="0" err="1"/>
              <a:t>Perlunya</a:t>
            </a:r>
            <a:r>
              <a:rPr lang="en-US" sz="1400" dirty="0"/>
              <a:t> </a:t>
            </a:r>
            <a:r>
              <a:rPr lang="en-US" sz="1400" dirty="0" err="1"/>
              <a:t>penyesuaian</a:t>
            </a:r>
            <a:r>
              <a:rPr lang="en-US" sz="1400" dirty="0"/>
              <a:t> gain volume </a:t>
            </a:r>
            <a:r>
              <a:rPr lang="en-US" sz="1400" dirty="0" err="1"/>
              <a:t>setiap</a:t>
            </a:r>
            <a:r>
              <a:rPr lang="en-US" sz="1400" dirty="0"/>
              <a:t> shot</a:t>
            </a:r>
            <a:endParaRPr sz="1400" dirty="0"/>
          </a:p>
        </p:txBody>
      </p:sp>
      <p:sp>
        <p:nvSpPr>
          <p:cNvPr id="5" name="Google Shape;802;p62">
            <a:extLst>
              <a:ext uri="{FF2B5EF4-FFF2-40B4-BE49-F238E27FC236}">
                <a16:creationId xmlns:a16="http://schemas.microsoft.com/office/drawing/2014/main" id="{0A2B7686-6443-4EAA-ADC5-92AC2D2375A1}"/>
              </a:ext>
            </a:extLst>
          </p:cNvPr>
          <p:cNvSpPr txBox="1">
            <a:spLocks/>
          </p:cNvSpPr>
          <p:nvPr/>
        </p:nvSpPr>
        <p:spPr>
          <a:xfrm>
            <a:off x="5235600" y="768600"/>
            <a:ext cx="3333000" cy="845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FBF8F4"/>
                </a:solidFill>
              </a:rPr>
              <a:t>Saran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 idx="2"/>
          </p:nvPr>
        </p:nvSpPr>
        <p:spPr>
          <a:xfrm>
            <a:off x="2017250" y="3395400"/>
            <a:ext cx="5109600" cy="7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Riski Alifia Putri - 4103181048</a:t>
            </a:r>
            <a:endParaRPr sz="1600" dirty="0"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/>
          </p:nvPr>
        </p:nvSpPr>
        <p:spPr>
          <a:xfrm>
            <a:off x="1739100" y="1292575"/>
            <a:ext cx="5665800" cy="21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CC6462"/>
                </a:solidFill>
              </a:rPr>
              <a:t>TERIMA</a:t>
            </a:r>
            <a:r>
              <a:rPr lang="en" sz="4400" dirty="0">
                <a:solidFill>
                  <a:schemeClr val="dk2"/>
                </a:solidFill>
              </a:rPr>
              <a:t> KASIH</a:t>
            </a:r>
            <a:endParaRPr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>
          <a:blip r:embed="rId3"/>
          <a:srcRect l="28571" r="28571"/>
          <a:stretch/>
        </p:blipFill>
        <p:spPr>
          <a:xfrm>
            <a:off x="5225100" y="0"/>
            <a:ext cx="3918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646472" y="2571750"/>
            <a:ext cx="55410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Perumusan Masalah</a:t>
            </a:r>
            <a:endParaRPr sz="3200" dirty="0"/>
          </a:p>
        </p:txBody>
      </p:sp>
      <p:sp>
        <p:nvSpPr>
          <p:cNvPr id="367" name="Google Shape;367;p37"/>
          <p:cNvSpPr txBox="1">
            <a:spLocks noGrp="1"/>
          </p:cNvSpPr>
          <p:nvPr>
            <p:ph type="subTitle" idx="1"/>
          </p:nvPr>
        </p:nvSpPr>
        <p:spPr>
          <a:xfrm>
            <a:off x="680485" y="3320925"/>
            <a:ext cx="3918900" cy="9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Bagaimana</a:t>
            </a:r>
            <a:r>
              <a:rPr lang="en-US" sz="1200" dirty="0"/>
              <a:t> </a:t>
            </a:r>
            <a:r>
              <a:rPr lang="en-US" sz="1200" dirty="0" err="1"/>
              <a:t>membuat</a:t>
            </a:r>
            <a:r>
              <a:rPr lang="en-US" sz="1200" dirty="0"/>
              <a:t> </a:t>
            </a:r>
            <a:r>
              <a:rPr lang="en-US" sz="1200" dirty="0" err="1"/>
              <a:t>konsep</a:t>
            </a:r>
            <a:r>
              <a:rPr lang="en-US" sz="1200" dirty="0"/>
              <a:t> dan juga film </a:t>
            </a:r>
            <a:r>
              <a:rPr lang="en-US" sz="1200" dirty="0" err="1"/>
              <a:t>untuk</a:t>
            </a:r>
            <a:r>
              <a:rPr lang="en-US" sz="1200" dirty="0"/>
              <a:t> video </a:t>
            </a:r>
            <a:r>
              <a:rPr lang="en-US" sz="1200" dirty="0" err="1"/>
              <a:t>profil</a:t>
            </a:r>
            <a:r>
              <a:rPr lang="en-US" sz="1200" dirty="0"/>
              <a:t> Batik </a:t>
            </a:r>
            <a:r>
              <a:rPr lang="en-US" sz="1200" dirty="0" err="1"/>
              <a:t>Jetis</a:t>
            </a:r>
            <a:r>
              <a:rPr lang="en-US" sz="1200" dirty="0"/>
              <a:t> </a:t>
            </a:r>
            <a:r>
              <a:rPr lang="en-US" sz="1200" dirty="0" err="1"/>
              <a:t>Sidoarjo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teknik</a:t>
            </a:r>
            <a:r>
              <a:rPr lang="en-US" sz="1200" dirty="0"/>
              <a:t> rhythmic montage?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3"/>
                </a:solidFill>
              </a:rPr>
              <a:t>Tujuan &amp; </a:t>
            </a:r>
            <a:r>
              <a:rPr lang="en" sz="3200" dirty="0">
                <a:solidFill>
                  <a:schemeClr val="accent1">
                    <a:lumMod val="75000"/>
                  </a:schemeClr>
                </a:solidFill>
              </a:rPr>
              <a:t>Manfaat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165509" y="2337776"/>
            <a:ext cx="2862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referensi</a:t>
            </a:r>
            <a:r>
              <a:rPr lang="en-US" sz="1200" dirty="0"/>
              <a:t> </a:t>
            </a:r>
            <a:r>
              <a:rPr lang="en-US" sz="1200" dirty="0" err="1"/>
              <a:t>pembuatan</a:t>
            </a:r>
            <a:r>
              <a:rPr lang="en-US" sz="1200" dirty="0"/>
              <a:t> </a:t>
            </a:r>
            <a:r>
              <a:rPr lang="en-US" sz="1200" dirty="0" err="1"/>
              <a:t>sinematografi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teknik</a:t>
            </a:r>
            <a:r>
              <a:rPr lang="en-US" sz="1200" dirty="0"/>
              <a:t> editing montage. </a:t>
            </a:r>
          </a:p>
          <a:p>
            <a:pPr marL="171450" indent="-171450"/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sarana</a:t>
            </a:r>
            <a:r>
              <a:rPr lang="en-US" sz="1200" dirty="0"/>
              <a:t> </a:t>
            </a:r>
            <a:r>
              <a:rPr lang="en-US" sz="1200" dirty="0" err="1"/>
              <a:t>promosi</a:t>
            </a:r>
            <a:r>
              <a:rPr lang="en-US" sz="1200" dirty="0"/>
              <a:t> Batik </a:t>
            </a:r>
            <a:r>
              <a:rPr lang="en-US" sz="1200" dirty="0" err="1"/>
              <a:t>Jetis</a:t>
            </a:r>
            <a:r>
              <a:rPr lang="en-US" sz="1200" dirty="0"/>
              <a:t> </a:t>
            </a:r>
            <a:r>
              <a:rPr lang="en-US" sz="1200" dirty="0" err="1"/>
              <a:t>Sidoarjo</a:t>
            </a:r>
            <a:r>
              <a:rPr lang="en-US" sz="1200" dirty="0"/>
              <a:t>.</a:t>
            </a:r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2"/>
          </p:nvPr>
        </p:nvSpPr>
        <p:spPr>
          <a:xfrm>
            <a:off x="5165509" y="17987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Manfaat</a:t>
            </a:r>
            <a:endParaRPr dirty="0"/>
          </a:p>
        </p:txBody>
      </p:sp>
      <p:sp>
        <p:nvSpPr>
          <p:cNvPr id="385" name="Google Shape;385;p39"/>
          <p:cNvSpPr txBox="1">
            <a:spLocks noGrp="1"/>
          </p:cNvSpPr>
          <p:nvPr>
            <p:ph type="body" idx="3"/>
          </p:nvPr>
        </p:nvSpPr>
        <p:spPr>
          <a:xfrm>
            <a:off x="1127250" y="2337776"/>
            <a:ext cx="2868000" cy="14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200" dirty="0" err="1"/>
              <a:t>Membuat</a:t>
            </a:r>
            <a:r>
              <a:rPr lang="en-US" sz="1200" dirty="0"/>
              <a:t> video </a:t>
            </a:r>
            <a:r>
              <a:rPr lang="en-US" sz="1200" dirty="0" err="1"/>
              <a:t>profil</a:t>
            </a:r>
            <a:r>
              <a:rPr lang="en-US" sz="1200" dirty="0"/>
              <a:t> Batik </a:t>
            </a:r>
            <a:r>
              <a:rPr lang="en-US" sz="1200" dirty="0" err="1"/>
              <a:t>Jetis</a:t>
            </a:r>
            <a:r>
              <a:rPr lang="en-US" sz="1200" dirty="0"/>
              <a:t> </a:t>
            </a:r>
            <a:r>
              <a:rPr lang="en-US" sz="1200" dirty="0" err="1"/>
              <a:t>Sidoarjo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teknik</a:t>
            </a:r>
            <a:r>
              <a:rPr lang="en-US" sz="1200" dirty="0"/>
              <a:t> editing montage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jenis</a:t>
            </a:r>
            <a:r>
              <a:rPr lang="en-US" sz="1200" dirty="0"/>
              <a:t> rhythmic montage. </a:t>
            </a:r>
          </a:p>
        </p:txBody>
      </p:sp>
      <p:sp>
        <p:nvSpPr>
          <p:cNvPr id="386" name="Google Shape;386;p39"/>
          <p:cNvSpPr txBox="1">
            <a:spLocks noGrp="1"/>
          </p:cNvSpPr>
          <p:nvPr>
            <p:ph type="subTitle" idx="4"/>
          </p:nvPr>
        </p:nvSpPr>
        <p:spPr>
          <a:xfrm>
            <a:off x="1127250" y="1798750"/>
            <a:ext cx="286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0">
            <a:alpha val="23210"/>
          </a:srgbClr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>
            <a:spLocks noGrp="1"/>
          </p:cNvSpPr>
          <p:nvPr>
            <p:ph type="title"/>
          </p:nvPr>
        </p:nvSpPr>
        <p:spPr>
          <a:xfrm>
            <a:off x="729050" y="59748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3"/>
                </a:solidFill>
              </a:rPr>
              <a:t>Batasan Masalah </a:t>
            </a:r>
            <a:endParaRPr sz="4400" dirty="0">
              <a:solidFill>
                <a:schemeClr val="accent3"/>
              </a:solidFill>
            </a:endParaRPr>
          </a:p>
        </p:txBody>
      </p:sp>
      <p:sp>
        <p:nvSpPr>
          <p:cNvPr id="373" name="Google Shape;373;p38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377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indent="-285750"/>
            <a:r>
              <a:rPr lang="en-US" dirty="0" err="1"/>
              <a:t>Pengerjaan</a:t>
            </a:r>
            <a:r>
              <a:rPr lang="en-US" dirty="0"/>
              <a:t> editing pada film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sebatas</a:t>
            </a:r>
            <a:r>
              <a:rPr lang="en-US" dirty="0"/>
              <a:t> </a:t>
            </a:r>
            <a:r>
              <a:rPr lang="en-US" dirty="0" err="1"/>
              <a:t>pengeditan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, audio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audio yang </a:t>
            </a:r>
            <a:r>
              <a:rPr lang="en-US" dirty="0" err="1"/>
              <a:t>tersedia</a:t>
            </a:r>
            <a:r>
              <a:rPr lang="en-US" dirty="0"/>
              <a:t> di internet </a:t>
            </a:r>
            <a:r>
              <a:rPr lang="en-US" dirty="0" err="1"/>
              <a:t>secara</a:t>
            </a:r>
            <a:r>
              <a:rPr lang="en-US" dirty="0"/>
              <a:t> gratis. 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editing montage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menitik</a:t>
            </a:r>
            <a:r>
              <a:rPr lang="en-US" dirty="0"/>
              <a:t> </a:t>
            </a:r>
            <a:r>
              <a:rPr lang="en-US" dirty="0" err="1"/>
              <a:t>beratkan</a:t>
            </a:r>
            <a:r>
              <a:rPr lang="en-US" dirty="0"/>
              <a:t> pada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montage </a:t>
            </a:r>
            <a:r>
              <a:rPr lang="en-US" dirty="0" err="1"/>
              <a:t>yaitu</a:t>
            </a:r>
            <a:r>
              <a:rPr lang="en-US" dirty="0"/>
              <a:t> rhythmic montage.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1"/>
          <p:cNvSpPr txBox="1">
            <a:spLocks noGrp="1"/>
          </p:cNvSpPr>
          <p:nvPr>
            <p:ph type="title"/>
          </p:nvPr>
        </p:nvSpPr>
        <p:spPr>
          <a:xfrm>
            <a:off x="638700" y="592858"/>
            <a:ext cx="7866600" cy="5467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Metodologi </a:t>
            </a:r>
            <a:r>
              <a:rPr lang="en" dirty="0">
                <a:solidFill>
                  <a:schemeClr val="accent3"/>
                </a:solidFill>
              </a:rPr>
              <a:t>Penelitian </a:t>
            </a:r>
            <a:br>
              <a:rPr lang="en" dirty="0">
                <a:solidFill>
                  <a:schemeClr val="accent3"/>
                </a:solidFill>
              </a:rPr>
            </a:b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778" name="Google Shape;778;p61"/>
          <p:cNvGrpSpPr/>
          <p:nvPr/>
        </p:nvGrpSpPr>
        <p:grpSpPr>
          <a:xfrm>
            <a:off x="1411507" y="2258543"/>
            <a:ext cx="670800" cy="670800"/>
            <a:chOff x="1834200" y="2336811"/>
            <a:chExt cx="670800" cy="670800"/>
          </a:xfrm>
        </p:grpSpPr>
        <p:sp>
          <p:nvSpPr>
            <p:cNvPr id="779" name="Google Shape;779;p61"/>
            <p:cNvSpPr/>
            <p:nvPr/>
          </p:nvSpPr>
          <p:spPr>
            <a:xfrm>
              <a:off x="1910400" y="2413011"/>
              <a:ext cx="594600" cy="5946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>
              <a:off x="1834200" y="2336811"/>
              <a:ext cx="594600" cy="59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1" name="Google Shape;781;p61"/>
          <p:cNvCxnSpPr>
            <a:cxnSpLocks/>
            <a:stCxn id="779" idx="3"/>
            <a:endCxn id="782" idx="1"/>
          </p:cNvCxnSpPr>
          <p:nvPr/>
        </p:nvCxnSpPr>
        <p:spPr>
          <a:xfrm>
            <a:off x="2082307" y="2632043"/>
            <a:ext cx="1386084" cy="46567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3" name="Google Shape;783;p61"/>
          <p:cNvGrpSpPr/>
          <p:nvPr/>
        </p:nvGrpSpPr>
        <p:grpSpPr>
          <a:xfrm>
            <a:off x="3468391" y="2800414"/>
            <a:ext cx="670800" cy="670800"/>
            <a:chOff x="4274700" y="2936925"/>
            <a:chExt cx="670800" cy="670800"/>
          </a:xfrm>
        </p:grpSpPr>
        <p:sp>
          <p:nvSpPr>
            <p:cNvPr id="784" name="Google Shape;784;p61"/>
            <p:cNvSpPr/>
            <p:nvPr/>
          </p:nvSpPr>
          <p:spPr>
            <a:xfrm>
              <a:off x="4350900" y="3013125"/>
              <a:ext cx="594600" cy="5946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1"/>
            <p:cNvSpPr/>
            <p:nvPr/>
          </p:nvSpPr>
          <p:spPr>
            <a:xfrm>
              <a:off x="4274700" y="2936925"/>
              <a:ext cx="594600" cy="59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5" name="Google Shape;785;p61"/>
          <p:cNvCxnSpPr>
            <a:cxnSpLocks/>
            <a:endCxn id="784" idx="3"/>
          </p:cNvCxnSpPr>
          <p:nvPr/>
        </p:nvCxnSpPr>
        <p:spPr>
          <a:xfrm rot="10800000" flipV="1">
            <a:off x="4139191" y="2627196"/>
            <a:ext cx="4568874" cy="5467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7" name="Google Shape;787;p61"/>
          <p:cNvGrpSpPr/>
          <p:nvPr/>
        </p:nvGrpSpPr>
        <p:grpSpPr>
          <a:xfrm>
            <a:off x="5113675" y="2782125"/>
            <a:ext cx="670800" cy="670800"/>
            <a:chOff x="6715200" y="2416050"/>
            <a:chExt cx="670800" cy="670800"/>
          </a:xfrm>
        </p:grpSpPr>
        <p:sp>
          <p:nvSpPr>
            <p:cNvPr id="788" name="Google Shape;788;p61"/>
            <p:cNvSpPr/>
            <p:nvPr/>
          </p:nvSpPr>
          <p:spPr>
            <a:xfrm>
              <a:off x="6791400" y="2492250"/>
              <a:ext cx="594600" cy="5946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1"/>
            <p:cNvSpPr/>
            <p:nvPr/>
          </p:nvSpPr>
          <p:spPr>
            <a:xfrm>
              <a:off x="6715200" y="2416050"/>
              <a:ext cx="594600" cy="59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1" name="Google Shape;791;p61"/>
          <p:cNvSpPr txBox="1">
            <a:spLocks noGrp="1"/>
          </p:cNvSpPr>
          <p:nvPr>
            <p:ph type="subTitle" idx="4294967295"/>
          </p:nvPr>
        </p:nvSpPr>
        <p:spPr>
          <a:xfrm>
            <a:off x="645174" y="2924100"/>
            <a:ext cx="2070600" cy="633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Pengumpulan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sz="1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3" name="Google Shape;793;p61"/>
          <p:cNvSpPr txBox="1">
            <a:spLocks noGrp="1"/>
          </p:cNvSpPr>
          <p:nvPr>
            <p:ph type="subTitle" idx="4294967295"/>
          </p:nvPr>
        </p:nvSpPr>
        <p:spPr>
          <a:xfrm>
            <a:off x="4373275" y="3580265"/>
            <a:ext cx="2070600" cy="5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Pembuatan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Video Profil</a:t>
            </a:r>
            <a:endParaRPr sz="1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61"/>
          <p:cNvSpPr txBox="1">
            <a:spLocks noGrp="1"/>
          </p:cNvSpPr>
          <p:nvPr>
            <p:ph type="subTitle" idx="4294967295"/>
          </p:nvPr>
        </p:nvSpPr>
        <p:spPr>
          <a:xfrm>
            <a:off x="3539013" y="1599921"/>
            <a:ext cx="2070600" cy="660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Metode Deskriptif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61"/>
          <p:cNvSpPr txBox="1">
            <a:spLocks noGrp="1"/>
          </p:cNvSpPr>
          <p:nvPr>
            <p:ph type="subTitle" idx="4294967295"/>
          </p:nvPr>
        </p:nvSpPr>
        <p:spPr>
          <a:xfrm>
            <a:off x="1380774" y="2256143"/>
            <a:ext cx="5994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3000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61"/>
          <p:cNvSpPr txBox="1">
            <a:spLocks noGrp="1"/>
          </p:cNvSpPr>
          <p:nvPr>
            <p:ph type="subTitle" idx="4294967295"/>
          </p:nvPr>
        </p:nvSpPr>
        <p:spPr>
          <a:xfrm>
            <a:off x="3475907" y="2782125"/>
            <a:ext cx="5994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3000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61"/>
          <p:cNvSpPr txBox="1">
            <a:spLocks noGrp="1"/>
          </p:cNvSpPr>
          <p:nvPr>
            <p:ph type="subTitle" idx="4294967295"/>
          </p:nvPr>
        </p:nvSpPr>
        <p:spPr>
          <a:xfrm>
            <a:off x="5108875" y="2771133"/>
            <a:ext cx="5994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3000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Google Shape;791;p61">
            <a:extLst>
              <a:ext uri="{FF2B5EF4-FFF2-40B4-BE49-F238E27FC236}">
                <a16:creationId xmlns:a16="http://schemas.microsoft.com/office/drawing/2014/main" id="{32A10E0A-A375-4BB9-9CB3-73D75182F2F8}"/>
              </a:ext>
            </a:extLst>
          </p:cNvPr>
          <p:cNvSpPr txBox="1">
            <a:spLocks/>
          </p:cNvSpPr>
          <p:nvPr/>
        </p:nvSpPr>
        <p:spPr>
          <a:xfrm>
            <a:off x="2715774" y="3565703"/>
            <a:ext cx="2070600" cy="62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1600" dirty="0" err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Perancangan</a:t>
            </a:r>
            <a:endParaRPr lang="en-US" sz="1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" name="Google Shape;787;p61">
            <a:extLst>
              <a:ext uri="{FF2B5EF4-FFF2-40B4-BE49-F238E27FC236}">
                <a16:creationId xmlns:a16="http://schemas.microsoft.com/office/drawing/2014/main" id="{7789B25C-D885-4C5B-BA6F-7BB8336C6CF2}"/>
              </a:ext>
            </a:extLst>
          </p:cNvPr>
          <p:cNvGrpSpPr/>
          <p:nvPr/>
        </p:nvGrpSpPr>
        <p:grpSpPr>
          <a:xfrm>
            <a:off x="7122915" y="2253300"/>
            <a:ext cx="670800" cy="670800"/>
            <a:chOff x="6715200" y="2416050"/>
            <a:chExt cx="670800" cy="670800"/>
          </a:xfrm>
        </p:grpSpPr>
        <p:sp>
          <p:nvSpPr>
            <p:cNvPr id="28" name="Google Shape;788;p61">
              <a:extLst>
                <a:ext uri="{FF2B5EF4-FFF2-40B4-BE49-F238E27FC236}">
                  <a16:creationId xmlns:a16="http://schemas.microsoft.com/office/drawing/2014/main" id="{87426641-CA8E-4136-8F0C-F8A12C5B6A21}"/>
                </a:ext>
              </a:extLst>
            </p:cNvPr>
            <p:cNvSpPr/>
            <p:nvPr/>
          </p:nvSpPr>
          <p:spPr>
            <a:xfrm>
              <a:off x="6791400" y="2492250"/>
              <a:ext cx="594600" cy="5946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6;p61">
              <a:extLst>
                <a:ext uri="{FF2B5EF4-FFF2-40B4-BE49-F238E27FC236}">
                  <a16:creationId xmlns:a16="http://schemas.microsoft.com/office/drawing/2014/main" id="{3C5D7ACF-0B86-49FB-8533-41FEA468BACF}"/>
                </a:ext>
              </a:extLst>
            </p:cNvPr>
            <p:cNvSpPr/>
            <p:nvPr/>
          </p:nvSpPr>
          <p:spPr>
            <a:xfrm>
              <a:off x="6715200" y="2416050"/>
              <a:ext cx="594600" cy="594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797;p61">
            <a:extLst>
              <a:ext uri="{FF2B5EF4-FFF2-40B4-BE49-F238E27FC236}">
                <a16:creationId xmlns:a16="http://schemas.microsoft.com/office/drawing/2014/main" id="{38519C46-D3C6-4520-AD64-4AB0F6B9E4B8}"/>
              </a:ext>
            </a:extLst>
          </p:cNvPr>
          <p:cNvSpPr txBox="1">
            <a:spLocks/>
          </p:cNvSpPr>
          <p:nvPr/>
        </p:nvSpPr>
        <p:spPr>
          <a:xfrm>
            <a:off x="7122915" y="2264859"/>
            <a:ext cx="5994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" sz="3000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</a:p>
        </p:txBody>
      </p:sp>
      <p:sp>
        <p:nvSpPr>
          <p:cNvPr id="31" name="Google Shape;793;p61">
            <a:extLst>
              <a:ext uri="{FF2B5EF4-FFF2-40B4-BE49-F238E27FC236}">
                <a16:creationId xmlns:a16="http://schemas.microsoft.com/office/drawing/2014/main" id="{D9A18049-4A97-44E9-80B8-ED796A7AE064}"/>
              </a:ext>
            </a:extLst>
          </p:cNvPr>
          <p:cNvSpPr txBox="1">
            <a:spLocks/>
          </p:cNvSpPr>
          <p:nvPr/>
        </p:nvSpPr>
        <p:spPr>
          <a:xfrm>
            <a:off x="6461115" y="3033545"/>
            <a:ext cx="2070600" cy="62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Hasil dan Analisa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F60257-07A7-4597-95E8-42738B882518}"/>
              </a:ext>
            </a:extLst>
          </p:cNvPr>
          <p:cNvSpPr/>
          <p:nvPr/>
        </p:nvSpPr>
        <p:spPr>
          <a:xfrm>
            <a:off x="7811952" y="2182472"/>
            <a:ext cx="967513" cy="851073"/>
          </a:xfrm>
          <a:prstGeom prst="rect">
            <a:avLst/>
          </a:prstGeom>
          <a:solidFill>
            <a:srgbClr val="FBF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"/>
          <p:cNvSpPr txBox="1">
            <a:spLocks noGrp="1"/>
          </p:cNvSpPr>
          <p:nvPr>
            <p:ph type="title"/>
          </p:nvPr>
        </p:nvSpPr>
        <p:spPr>
          <a:xfrm>
            <a:off x="616500" y="93900"/>
            <a:ext cx="3746700" cy="19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Pengumpulan Data dengan cara apa?</a:t>
            </a:r>
            <a:endParaRPr dirty="0"/>
          </a:p>
        </p:txBody>
      </p:sp>
      <p:pic>
        <p:nvPicPr>
          <p:cNvPr id="409" name="Google Shape;409;p41"/>
          <p:cNvPicPr preferRelativeResize="0"/>
          <p:nvPr/>
        </p:nvPicPr>
        <p:blipFill>
          <a:blip r:embed="rId3"/>
          <a:srcRect l="12049" r="12049"/>
          <a:stretch/>
        </p:blipFill>
        <p:spPr>
          <a:xfrm>
            <a:off x="5000450" y="0"/>
            <a:ext cx="4143600" cy="40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Psycho (1960) Review: Terciptanya Mimpi Buruk Baru Dari Industri Perfilman">
            <a:extLst>
              <a:ext uri="{FF2B5EF4-FFF2-40B4-BE49-F238E27FC236}">
                <a16:creationId xmlns:a16="http://schemas.microsoft.com/office/drawing/2014/main" id="{53AD62D2-9CC9-4C71-A5A0-C2106389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00" y="2556187"/>
            <a:ext cx="1127240" cy="169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vie Review] The Battleship Potemkin | Warning Magazine">
            <a:extLst>
              <a:ext uri="{FF2B5EF4-FFF2-40B4-BE49-F238E27FC236}">
                <a16:creationId xmlns:a16="http://schemas.microsoft.com/office/drawing/2014/main" id="{1F310C8F-D071-4D5A-9631-097359CDD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98" y="2556187"/>
            <a:ext cx="1127240" cy="15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.Good.the.Bad.and.the.Ugly.1966.EXTENDED.REMASTERED.1080p.BluRay.X264-AMIABLE  Torrent download">
            <a:extLst>
              <a:ext uri="{FF2B5EF4-FFF2-40B4-BE49-F238E27FC236}">
                <a16:creationId xmlns:a16="http://schemas.microsoft.com/office/drawing/2014/main" id="{3149E9E0-A18B-4FB4-8685-32A4D3A0B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896" y="2556187"/>
            <a:ext cx="1127241" cy="169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60"/>
          <p:cNvPicPr preferRelativeResize="0"/>
          <p:nvPr/>
        </p:nvPicPr>
        <p:blipFill>
          <a:blip r:embed="rId3"/>
          <a:srcRect l="36840" r="36840"/>
          <a:stretch/>
        </p:blipFill>
        <p:spPr>
          <a:xfrm>
            <a:off x="5191775" y="664050"/>
            <a:ext cx="1785300" cy="3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0"/>
          <p:cNvSpPr txBox="1">
            <a:spLocks noGrp="1"/>
          </p:cNvSpPr>
          <p:nvPr>
            <p:ph type="title"/>
          </p:nvPr>
        </p:nvSpPr>
        <p:spPr>
          <a:xfrm>
            <a:off x="616499" y="448926"/>
            <a:ext cx="3525599" cy="6269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Perancangan</a:t>
            </a:r>
            <a:endParaRPr dirty="0"/>
          </a:p>
        </p:txBody>
      </p:sp>
      <p:sp>
        <p:nvSpPr>
          <p:cNvPr id="764" name="Google Shape;764;p60"/>
          <p:cNvSpPr txBox="1">
            <a:spLocks noGrp="1"/>
          </p:cNvSpPr>
          <p:nvPr>
            <p:ph type="subTitle" idx="1"/>
          </p:nvPr>
        </p:nvSpPr>
        <p:spPr>
          <a:xfrm>
            <a:off x="921300" y="1599400"/>
            <a:ext cx="3525600" cy="56006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</a:rPr>
              <a:t>Pembuatan Storyline</a:t>
            </a:r>
          </a:p>
        </p:txBody>
      </p:sp>
      <p:pic>
        <p:nvPicPr>
          <p:cNvPr id="765" name="Google Shape;765;p60"/>
          <p:cNvPicPr preferRelativeResize="0"/>
          <p:nvPr/>
        </p:nvPicPr>
        <p:blipFill>
          <a:blip r:embed="rId4"/>
          <a:srcRect l="36840" r="36840"/>
          <a:stretch/>
        </p:blipFill>
        <p:spPr>
          <a:xfrm>
            <a:off x="7141175" y="664050"/>
            <a:ext cx="1785300" cy="3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0"/>
          <p:cNvSpPr txBox="1">
            <a:spLocks noGrp="1"/>
          </p:cNvSpPr>
          <p:nvPr>
            <p:ph type="subTitle" idx="2"/>
          </p:nvPr>
        </p:nvSpPr>
        <p:spPr>
          <a:xfrm>
            <a:off x="921300" y="2658820"/>
            <a:ext cx="3525600" cy="493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/>
              <a:t>Pembuatan</a:t>
            </a:r>
            <a:r>
              <a:rPr lang="en-US" sz="1800" b="1" dirty="0"/>
              <a:t> Storyboard </a:t>
            </a:r>
            <a:endParaRPr lang="en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67" name="Google Shape;767;p60"/>
          <p:cNvGrpSpPr/>
          <p:nvPr/>
        </p:nvGrpSpPr>
        <p:grpSpPr>
          <a:xfrm flipH="1">
            <a:off x="631053" y="1637727"/>
            <a:ext cx="250608" cy="257889"/>
            <a:chOff x="8517710" y="4262990"/>
            <a:chExt cx="452852" cy="466009"/>
          </a:xfrm>
        </p:grpSpPr>
        <p:sp>
          <p:nvSpPr>
            <p:cNvPr id="768" name="Google Shape;768;p60"/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0"/>
            <p:cNvSpPr/>
            <p:nvPr/>
          </p:nvSpPr>
          <p:spPr>
            <a:xfrm>
              <a:off x="8840062" y="4262990"/>
              <a:ext cx="130500" cy="12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60"/>
          <p:cNvGrpSpPr/>
          <p:nvPr/>
        </p:nvGrpSpPr>
        <p:grpSpPr>
          <a:xfrm flipH="1">
            <a:off x="631053" y="2669756"/>
            <a:ext cx="250608" cy="257889"/>
            <a:chOff x="8517710" y="4262990"/>
            <a:chExt cx="452852" cy="466009"/>
          </a:xfrm>
        </p:grpSpPr>
        <p:sp>
          <p:nvSpPr>
            <p:cNvPr id="771" name="Google Shape;771;p60"/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0"/>
            <p:cNvSpPr/>
            <p:nvPr/>
          </p:nvSpPr>
          <p:spPr>
            <a:xfrm>
              <a:off x="8840062" y="4262990"/>
              <a:ext cx="130500" cy="12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766;p60">
            <a:extLst>
              <a:ext uri="{FF2B5EF4-FFF2-40B4-BE49-F238E27FC236}">
                <a16:creationId xmlns:a16="http://schemas.microsoft.com/office/drawing/2014/main" id="{1A36BDB4-22C0-4169-ABED-B972800A7850}"/>
              </a:ext>
            </a:extLst>
          </p:cNvPr>
          <p:cNvSpPr txBox="1">
            <a:spLocks/>
          </p:cNvSpPr>
          <p:nvPr/>
        </p:nvSpPr>
        <p:spPr>
          <a:xfrm>
            <a:off x="921300" y="3651334"/>
            <a:ext cx="35256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/>
            <a:r>
              <a:rPr lang="sv-SE" sz="1800" b="1" dirty="0"/>
              <a:t>Penentuan Talent</a:t>
            </a:r>
          </a:p>
          <a:p>
            <a:pPr marL="0" indent="0"/>
            <a:endParaRPr lang="sv-SE" dirty="0"/>
          </a:p>
          <a:p>
            <a:pPr marL="0" indent="0"/>
            <a:endParaRPr lang="sv-SE" dirty="0"/>
          </a:p>
        </p:txBody>
      </p:sp>
      <p:grpSp>
        <p:nvGrpSpPr>
          <p:cNvPr id="14" name="Google Shape;770;p60">
            <a:extLst>
              <a:ext uri="{FF2B5EF4-FFF2-40B4-BE49-F238E27FC236}">
                <a16:creationId xmlns:a16="http://schemas.microsoft.com/office/drawing/2014/main" id="{37364B5A-39D1-4005-8760-4832BA06A92D}"/>
              </a:ext>
            </a:extLst>
          </p:cNvPr>
          <p:cNvGrpSpPr/>
          <p:nvPr/>
        </p:nvGrpSpPr>
        <p:grpSpPr>
          <a:xfrm flipH="1">
            <a:off x="631053" y="3791844"/>
            <a:ext cx="250608" cy="257889"/>
            <a:chOff x="8517710" y="4262990"/>
            <a:chExt cx="452852" cy="466009"/>
          </a:xfrm>
        </p:grpSpPr>
        <p:sp>
          <p:nvSpPr>
            <p:cNvPr id="15" name="Google Shape;771;p60">
              <a:extLst>
                <a:ext uri="{FF2B5EF4-FFF2-40B4-BE49-F238E27FC236}">
                  <a16:creationId xmlns:a16="http://schemas.microsoft.com/office/drawing/2014/main" id="{ADC92140-EBBB-4A5F-AC3E-C45F99415CDE}"/>
                </a:ext>
              </a:extLst>
            </p:cNvPr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72;p60">
              <a:extLst>
                <a:ext uri="{FF2B5EF4-FFF2-40B4-BE49-F238E27FC236}">
                  <a16:creationId xmlns:a16="http://schemas.microsoft.com/office/drawing/2014/main" id="{CC90AF52-1CD9-4F18-ACC9-D79C37891232}"/>
                </a:ext>
              </a:extLst>
            </p:cNvPr>
            <p:cNvSpPr/>
            <p:nvPr/>
          </p:nvSpPr>
          <p:spPr>
            <a:xfrm>
              <a:off x="8840062" y="4262990"/>
              <a:ext cx="130500" cy="120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"/>
          <p:cNvSpPr txBox="1">
            <a:spLocks noGrp="1"/>
          </p:cNvSpPr>
          <p:nvPr>
            <p:ph type="title"/>
          </p:nvPr>
        </p:nvSpPr>
        <p:spPr>
          <a:xfrm>
            <a:off x="638700" y="59738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Pembuatan </a:t>
            </a:r>
            <a:r>
              <a:rPr lang="en" dirty="0">
                <a:solidFill>
                  <a:schemeClr val="accent3"/>
                </a:solidFill>
              </a:rPr>
              <a:t>Video Profil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85" name="Google Shape;485;p47"/>
          <p:cNvSpPr/>
          <p:nvPr/>
        </p:nvSpPr>
        <p:spPr>
          <a:xfrm>
            <a:off x="786600" y="1535325"/>
            <a:ext cx="3602100" cy="1010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7"/>
          <p:cNvSpPr/>
          <p:nvPr/>
        </p:nvSpPr>
        <p:spPr>
          <a:xfrm>
            <a:off x="545975" y="2303786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7"/>
          <p:cNvSpPr/>
          <p:nvPr/>
        </p:nvSpPr>
        <p:spPr>
          <a:xfrm>
            <a:off x="4752400" y="1535325"/>
            <a:ext cx="3602100" cy="1010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7"/>
          <p:cNvSpPr/>
          <p:nvPr/>
        </p:nvSpPr>
        <p:spPr>
          <a:xfrm>
            <a:off x="8103233" y="2301209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7"/>
          <p:cNvSpPr/>
          <p:nvPr/>
        </p:nvSpPr>
        <p:spPr>
          <a:xfrm>
            <a:off x="4752400" y="3009860"/>
            <a:ext cx="3602100" cy="1010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7"/>
          <p:cNvSpPr/>
          <p:nvPr/>
        </p:nvSpPr>
        <p:spPr>
          <a:xfrm>
            <a:off x="8108306" y="3777320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7"/>
          <p:cNvSpPr/>
          <p:nvPr/>
        </p:nvSpPr>
        <p:spPr>
          <a:xfrm>
            <a:off x="786600" y="3009860"/>
            <a:ext cx="3602100" cy="1010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7"/>
          <p:cNvSpPr/>
          <p:nvPr/>
        </p:nvSpPr>
        <p:spPr>
          <a:xfrm>
            <a:off x="545975" y="3776385"/>
            <a:ext cx="486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615999" y="2367248"/>
            <a:ext cx="357274" cy="356797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7"/>
          <p:cNvSpPr/>
          <p:nvPr/>
        </p:nvSpPr>
        <p:spPr>
          <a:xfrm>
            <a:off x="8171723" y="2372871"/>
            <a:ext cx="360079" cy="33659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47"/>
          <p:cNvGrpSpPr/>
          <p:nvPr/>
        </p:nvGrpSpPr>
        <p:grpSpPr>
          <a:xfrm>
            <a:off x="640915" y="3891166"/>
            <a:ext cx="307444" cy="260626"/>
            <a:chOff x="1636184" y="2959225"/>
            <a:chExt cx="232666" cy="197250"/>
          </a:xfrm>
        </p:grpSpPr>
        <p:sp>
          <p:nvSpPr>
            <p:cNvPr id="496" name="Google Shape;496;p47"/>
            <p:cNvSpPr/>
            <p:nvPr/>
          </p:nvSpPr>
          <p:spPr>
            <a:xfrm>
              <a:off x="1649300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 flipH="1">
              <a:off x="1636184" y="2959225"/>
              <a:ext cx="219550" cy="197250"/>
            </a:xfrm>
            <a:custGeom>
              <a:avLst/>
              <a:gdLst/>
              <a:ahLst/>
              <a:cxnLst/>
              <a:rect l="l" t="t" r="r" b="b"/>
              <a:pathLst>
                <a:path w="8782" h="7890" extrusionOk="0">
                  <a:moveTo>
                    <a:pt x="3485" y="419"/>
                  </a:moveTo>
                  <a:lnTo>
                    <a:pt x="2342" y="1952"/>
                  </a:lnTo>
                  <a:lnTo>
                    <a:pt x="1757" y="419"/>
                  </a:lnTo>
                  <a:close/>
                  <a:moveTo>
                    <a:pt x="6495" y="419"/>
                  </a:moveTo>
                  <a:lnTo>
                    <a:pt x="5882" y="1952"/>
                  </a:lnTo>
                  <a:lnTo>
                    <a:pt x="4739" y="419"/>
                  </a:lnTo>
                  <a:close/>
                  <a:moveTo>
                    <a:pt x="1255" y="809"/>
                  </a:moveTo>
                  <a:lnTo>
                    <a:pt x="1812" y="2314"/>
                  </a:lnTo>
                  <a:lnTo>
                    <a:pt x="307" y="2314"/>
                  </a:lnTo>
                  <a:lnTo>
                    <a:pt x="1255" y="809"/>
                  </a:lnTo>
                  <a:close/>
                  <a:moveTo>
                    <a:pt x="4154" y="614"/>
                  </a:moveTo>
                  <a:lnTo>
                    <a:pt x="5408" y="2314"/>
                  </a:lnTo>
                  <a:lnTo>
                    <a:pt x="2900" y="2314"/>
                  </a:lnTo>
                  <a:lnTo>
                    <a:pt x="4154" y="614"/>
                  </a:lnTo>
                  <a:close/>
                  <a:moveTo>
                    <a:pt x="6997" y="809"/>
                  </a:moveTo>
                  <a:lnTo>
                    <a:pt x="7945" y="2314"/>
                  </a:lnTo>
                  <a:lnTo>
                    <a:pt x="6440" y="2314"/>
                  </a:lnTo>
                  <a:lnTo>
                    <a:pt x="6997" y="809"/>
                  </a:lnTo>
                  <a:close/>
                  <a:moveTo>
                    <a:pt x="2035" y="2928"/>
                  </a:moveTo>
                  <a:lnTo>
                    <a:pt x="3206" y="6133"/>
                  </a:lnTo>
                  <a:lnTo>
                    <a:pt x="419" y="2928"/>
                  </a:lnTo>
                  <a:close/>
                  <a:moveTo>
                    <a:pt x="7806" y="2928"/>
                  </a:moveTo>
                  <a:lnTo>
                    <a:pt x="5018" y="6133"/>
                  </a:lnTo>
                  <a:lnTo>
                    <a:pt x="6217" y="2928"/>
                  </a:lnTo>
                  <a:close/>
                  <a:moveTo>
                    <a:pt x="5548" y="2928"/>
                  </a:moveTo>
                  <a:lnTo>
                    <a:pt x="4126" y="6719"/>
                  </a:lnTo>
                  <a:lnTo>
                    <a:pt x="2677" y="2928"/>
                  </a:lnTo>
                  <a:close/>
                  <a:moveTo>
                    <a:pt x="1562" y="1"/>
                  </a:moveTo>
                  <a:lnTo>
                    <a:pt x="1" y="2482"/>
                  </a:lnTo>
                  <a:lnTo>
                    <a:pt x="1" y="2510"/>
                  </a:lnTo>
                  <a:lnTo>
                    <a:pt x="1" y="2537"/>
                  </a:lnTo>
                  <a:lnTo>
                    <a:pt x="1" y="2593"/>
                  </a:lnTo>
                  <a:lnTo>
                    <a:pt x="1" y="2621"/>
                  </a:lnTo>
                  <a:lnTo>
                    <a:pt x="1" y="2649"/>
                  </a:lnTo>
                  <a:lnTo>
                    <a:pt x="1" y="2677"/>
                  </a:lnTo>
                  <a:lnTo>
                    <a:pt x="1" y="2733"/>
                  </a:lnTo>
                  <a:lnTo>
                    <a:pt x="1" y="2760"/>
                  </a:lnTo>
                  <a:lnTo>
                    <a:pt x="1" y="2788"/>
                  </a:lnTo>
                  <a:lnTo>
                    <a:pt x="1" y="2816"/>
                  </a:lnTo>
                  <a:lnTo>
                    <a:pt x="1" y="2872"/>
                  </a:lnTo>
                  <a:lnTo>
                    <a:pt x="4349" y="7834"/>
                  </a:lnTo>
                  <a:lnTo>
                    <a:pt x="4405" y="7890"/>
                  </a:lnTo>
                  <a:lnTo>
                    <a:pt x="4879" y="7890"/>
                  </a:lnTo>
                  <a:lnTo>
                    <a:pt x="4907" y="7834"/>
                  </a:lnTo>
                  <a:lnTo>
                    <a:pt x="8753" y="2788"/>
                  </a:lnTo>
                  <a:lnTo>
                    <a:pt x="8753" y="2788"/>
                  </a:lnTo>
                  <a:cubicBezTo>
                    <a:pt x="8744" y="2798"/>
                    <a:pt x="8738" y="2801"/>
                    <a:pt x="8735" y="2801"/>
                  </a:cubicBezTo>
                  <a:cubicBezTo>
                    <a:pt x="8729" y="2801"/>
                    <a:pt x="8735" y="2788"/>
                    <a:pt x="8753" y="2788"/>
                  </a:cubicBezTo>
                  <a:lnTo>
                    <a:pt x="8781" y="2760"/>
                  </a:lnTo>
                  <a:lnTo>
                    <a:pt x="8781" y="2733"/>
                  </a:lnTo>
                  <a:lnTo>
                    <a:pt x="8781" y="2677"/>
                  </a:lnTo>
                  <a:lnTo>
                    <a:pt x="8781" y="2649"/>
                  </a:lnTo>
                  <a:lnTo>
                    <a:pt x="8781" y="2621"/>
                  </a:lnTo>
                  <a:lnTo>
                    <a:pt x="8781" y="2593"/>
                  </a:lnTo>
                  <a:lnTo>
                    <a:pt x="8781" y="2537"/>
                  </a:lnTo>
                  <a:lnTo>
                    <a:pt x="8781" y="2510"/>
                  </a:lnTo>
                  <a:lnTo>
                    <a:pt x="8781" y="2482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1734750" y="3136775"/>
              <a:ext cx="36900" cy="19650"/>
            </a:xfrm>
            <a:custGeom>
              <a:avLst/>
              <a:gdLst/>
              <a:ahLst/>
              <a:cxnLst/>
              <a:rect l="l" t="t" r="r" b="b"/>
              <a:pathLst>
                <a:path w="1476" h="786" extrusionOk="0">
                  <a:moveTo>
                    <a:pt x="0" y="786"/>
                  </a:moveTo>
                  <a:lnTo>
                    <a:pt x="1476" y="786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499" name="Google Shape;499;p47"/>
            <p:cNvSpPr/>
            <p:nvPr/>
          </p:nvSpPr>
          <p:spPr>
            <a:xfrm>
              <a:off x="1684150" y="2963550"/>
              <a:ext cx="139900" cy="11300"/>
            </a:xfrm>
            <a:custGeom>
              <a:avLst/>
              <a:gdLst/>
              <a:ahLst/>
              <a:cxnLst/>
              <a:rect l="l" t="t" r="r" b="b"/>
              <a:pathLst>
                <a:path w="5596" h="452" extrusionOk="0">
                  <a:moveTo>
                    <a:pt x="0" y="452"/>
                  </a:moveTo>
                  <a:lnTo>
                    <a:pt x="5596" y="452"/>
                  </a:lnTo>
                  <a:lnTo>
                    <a:pt x="5500" y="0"/>
                  </a:lnTo>
                  <a:lnTo>
                    <a:pt x="238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500" name="Google Shape;500;p47"/>
          <p:cNvGrpSpPr/>
          <p:nvPr/>
        </p:nvGrpSpPr>
        <p:grpSpPr>
          <a:xfrm>
            <a:off x="8169848" y="3880993"/>
            <a:ext cx="361962" cy="306870"/>
            <a:chOff x="-42430625" y="1949750"/>
            <a:chExt cx="322950" cy="315775"/>
          </a:xfrm>
        </p:grpSpPr>
        <p:sp>
          <p:nvSpPr>
            <p:cNvPr id="501" name="Google Shape;501;p47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47"/>
          <p:cNvGrpSpPr/>
          <p:nvPr/>
        </p:nvGrpSpPr>
        <p:grpSpPr>
          <a:xfrm>
            <a:off x="4487316" y="1969925"/>
            <a:ext cx="166473" cy="141497"/>
            <a:chOff x="4660325" y="1866850"/>
            <a:chExt cx="68350" cy="58100"/>
          </a:xfrm>
        </p:grpSpPr>
        <p:sp>
          <p:nvSpPr>
            <p:cNvPr id="506" name="Google Shape;506;p47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7"/>
          <p:cNvGrpSpPr/>
          <p:nvPr/>
        </p:nvGrpSpPr>
        <p:grpSpPr>
          <a:xfrm flipH="1">
            <a:off x="4488754" y="3444450"/>
            <a:ext cx="166473" cy="141497"/>
            <a:chOff x="4660325" y="1866850"/>
            <a:chExt cx="68350" cy="58100"/>
          </a:xfrm>
        </p:grpSpPr>
        <p:sp>
          <p:nvSpPr>
            <p:cNvPr id="509" name="Google Shape;509;p47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47"/>
          <p:cNvGrpSpPr/>
          <p:nvPr/>
        </p:nvGrpSpPr>
        <p:grpSpPr>
          <a:xfrm rot="5400000">
            <a:off x="6470204" y="2716181"/>
            <a:ext cx="166473" cy="141497"/>
            <a:chOff x="4660325" y="1866850"/>
            <a:chExt cx="68350" cy="58100"/>
          </a:xfrm>
        </p:grpSpPr>
        <p:sp>
          <p:nvSpPr>
            <p:cNvPr id="515" name="Google Shape;515;p47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7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47"/>
          <p:cNvSpPr txBox="1"/>
          <p:nvPr/>
        </p:nvSpPr>
        <p:spPr>
          <a:xfrm>
            <a:off x="1204225" y="1891065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Pengambilan Footage</a:t>
            </a:r>
            <a:endParaRPr sz="1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1204225" y="1852325"/>
            <a:ext cx="32607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1204225" y="3350774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endParaRPr sz="1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47"/>
          <p:cNvSpPr txBox="1"/>
          <p:nvPr/>
        </p:nvSpPr>
        <p:spPr>
          <a:xfrm>
            <a:off x="1204225" y="3325450"/>
            <a:ext cx="32607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521" name="Google Shape;521;p47"/>
          <p:cNvSpPr txBox="1"/>
          <p:nvPr/>
        </p:nvSpPr>
        <p:spPr>
          <a:xfrm>
            <a:off x="5113078" y="1892673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Recording VO</a:t>
            </a:r>
            <a:endParaRPr sz="1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47"/>
          <p:cNvSpPr txBox="1"/>
          <p:nvPr/>
        </p:nvSpPr>
        <p:spPr>
          <a:xfrm>
            <a:off x="5151700" y="1852325"/>
            <a:ext cx="28563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523" name="Google Shape;523;p47"/>
          <p:cNvSpPr txBox="1"/>
          <p:nvPr/>
        </p:nvSpPr>
        <p:spPr>
          <a:xfrm>
            <a:off x="5151700" y="3350774"/>
            <a:ext cx="32607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Editing</a:t>
            </a:r>
            <a:endParaRPr sz="1600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47"/>
          <p:cNvSpPr txBox="1"/>
          <p:nvPr/>
        </p:nvSpPr>
        <p:spPr>
          <a:xfrm>
            <a:off x="5151700" y="3325450"/>
            <a:ext cx="2856300" cy="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eimat Presentation by Slidesgo">
  <a:themeElements>
    <a:clrScheme name="Simple Light">
      <a:dk1>
        <a:srgbClr val="4D3C3C"/>
      </a:dk1>
      <a:lt1>
        <a:srgbClr val="FFFFFF"/>
      </a:lt1>
      <a:dk2>
        <a:srgbClr val="595959"/>
      </a:dk2>
      <a:lt2>
        <a:srgbClr val="EEEEEE"/>
      </a:lt2>
      <a:accent1>
        <a:srgbClr val="CC6462"/>
      </a:accent1>
      <a:accent2>
        <a:srgbClr val="EBE1D0"/>
      </a:accent2>
      <a:accent3>
        <a:srgbClr val="4D3C3C"/>
      </a:accent3>
      <a:accent4>
        <a:srgbClr val="9A4D4A"/>
      </a:accent4>
      <a:accent5>
        <a:srgbClr val="FFD966"/>
      </a:accent5>
      <a:accent6>
        <a:srgbClr val="FBF8F4"/>
      </a:accent6>
      <a:hlink>
        <a:srgbClr val="CC64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607</Words>
  <Application>Microsoft Office PowerPoint</Application>
  <PresentationFormat>On-screen Show (16:9)</PresentationFormat>
  <Paragraphs>146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Courier New</vt:lpstr>
      <vt:lpstr>Courier Prime</vt:lpstr>
      <vt:lpstr>Montserrat</vt:lpstr>
      <vt:lpstr>Heimat Presentation by Slidesgo</vt:lpstr>
      <vt:lpstr>Video Profil Batik Jetis Sidoarjo Menggunakan Teknik Rhytmic Montage</vt:lpstr>
      <vt:lpstr>Latar Belakang</vt:lpstr>
      <vt:lpstr>Perumusan Masalah</vt:lpstr>
      <vt:lpstr>Tujuan &amp; Manfaat</vt:lpstr>
      <vt:lpstr>Batasan Masalah </vt:lpstr>
      <vt:lpstr>Metodologi Penelitian  </vt:lpstr>
      <vt:lpstr>Pengumpulan Data dengan cara apa?</vt:lpstr>
      <vt:lpstr>Perancangan</vt:lpstr>
      <vt:lpstr>Pembuatan Video Profil</vt:lpstr>
      <vt:lpstr>Pengambilan Footage</vt:lpstr>
      <vt:lpstr>Recording Voice Over</vt:lpstr>
      <vt:lpstr>Editing</vt:lpstr>
      <vt:lpstr>Rendering</vt:lpstr>
      <vt:lpstr>Hasil &amp; Analisa </vt:lpstr>
      <vt:lpstr>Responden Pengujian</vt:lpstr>
      <vt:lpstr>Audiens</vt:lpstr>
      <vt:lpstr>Hasil Pengujian</vt:lpstr>
      <vt:lpstr>Hasil Pengujian</vt:lpstr>
      <vt:lpstr>Hasil Pengujian</vt:lpstr>
      <vt:lpstr>Hasil Pengujian</vt:lpstr>
      <vt:lpstr>Review Ahli</vt:lpstr>
      <vt:lpstr>PowerPoint Presentation</vt:lpstr>
      <vt:lpstr>Hasil Review Ahli</vt:lpstr>
      <vt:lpstr>Kesimpulan</vt:lpstr>
      <vt:lpstr>Riski Alifia Putri - 4103181048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Profil Batik Jetis Sidoarjo Menggunakan Teknik Rhytmic Montage</dc:title>
  <dc:creator>User</dc:creator>
  <cp:lastModifiedBy>riski alifia putri</cp:lastModifiedBy>
  <cp:revision>7</cp:revision>
  <dcterms:modified xsi:type="dcterms:W3CDTF">2021-07-20T15:03:57Z</dcterms:modified>
</cp:coreProperties>
</file>